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0" r:id="rId2"/>
    <p:sldId id="277" r:id="rId3"/>
    <p:sldId id="256" r:id="rId4"/>
    <p:sldId id="261" r:id="rId5"/>
    <p:sldId id="258" r:id="rId6"/>
    <p:sldId id="259" r:id="rId7"/>
    <p:sldId id="269" r:id="rId8"/>
    <p:sldId id="271" r:id="rId9"/>
    <p:sldId id="272" r:id="rId10"/>
    <p:sldId id="270" r:id="rId11"/>
    <p:sldId id="279" r:id="rId12"/>
    <p:sldId id="264" r:id="rId13"/>
    <p:sldId id="265" r:id="rId14"/>
    <p:sldId id="267" r:id="rId15"/>
    <p:sldId id="266" r:id="rId16"/>
    <p:sldId id="268" r:id="rId17"/>
    <p:sldId id="260" r:id="rId18"/>
    <p:sldId id="262" r:id="rId19"/>
    <p:sldId id="263" r:id="rId20"/>
    <p:sldId id="273" r:id="rId21"/>
    <p:sldId id="274" r:id="rId22"/>
    <p:sldId id="275" r:id="rId23"/>
    <p:sldId id="276"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mail - [2010]" initials="i-["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50" autoAdjust="0"/>
  </p:normalViewPr>
  <p:slideViewPr>
    <p:cSldViewPr>
      <p:cViewPr varScale="1">
        <p:scale>
          <a:sx n="66" d="100"/>
          <a:sy n="66" d="100"/>
        </p:scale>
        <p:origin x="-14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D53CB-E28F-4224-8FC1-4C14A8F9AF9A}" type="datetimeFigureOut">
              <a:rPr lang="en-US" smtClean="0"/>
              <a:t>12/21/2016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DEC50-A1C9-4528-9DBB-24D26C143FDA}" type="slidenum">
              <a:rPr lang="en-US" smtClean="0"/>
              <a:t>‹#›</a:t>
            </a:fld>
            <a:endParaRPr lang="en-US"/>
          </a:p>
        </p:txBody>
      </p:sp>
    </p:spTree>
    <p:extLst>
      <p:ext uri="{BB962C8B-B14F-4D97-AF65-F5344CB8AC3E}">
        <p14:creationId xmlns:p14="http://schemas.microsoft.com/office/powerpoint/2010/main" val="47297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Reminder</a:t>
            </a:r>
            <a:r>
              <a:rPr lang="en-US" baseline="0" dirty="0" smtClean="0"/>
              <a:t> to my dear colleagues to read the instructions before going to present the class.</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a:t>
            </a:fld>
            <a:endParaRPr lang="en-US"/>
          </a:p>
        </p:txBody>
      </p:sp>
    </p:spTree>
    <p:extLst>
      <p:ext uri="{BB962C8B-B14F-4D97-AF65-F5344CB8AC3E}">
        <p14:creationId xmlns:p14="http://schemas.microsoft.com/office/powerpoint/2010/main" val="107530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go according to the animations to conduct this session.</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10</a:t>
            </a:fld>
            <a:endParaRPr lang="en-US"/>
          </a:p>
        </p:txBody>
      </p:sp>
    </p:spTree>
    <p:extLst>
      <p:ext uri="{BB962C8B-B14F-4D97-AF65-F5344CB8AC3E}">
        <p14:creationId xmlns:p14="http://schemas.microsoft.com/office/powerpoint/2010/main" val="129202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11</a:t>
            </a:fld>
            <a:endParaRPr lang="en-US"/>
          </a:p>
        </p:txBody>
      </p:sp>
    </p:spTree>
    <p:extLst>
      <p:ext uri="{BB962C8B-B14F-4D97-AF65-F5344CB8AC3E}">
        <p14:creationId xmlns:p14="http://schemas.microsoft.com/office/powerpoint/2010/main" val="287954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12</a:t>
            </a:fld>
            <a:endParaRPr lang="en-US"/>
          </a:p>
        </p:txBody>
      </p:sp>
    </p:spTree>
    <p:extLst>
      <p:ext uri="{BB962C8B-B14F-4D97-AF65-F5344CB8AC3E}">
        <p14:creationId xmlns:p14="http://schemas.microsoft.com/office/powerpoint/2010/main" val="308635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13</a:t>
            </a:fld>
            <a:endParaRPr lang="en-US"/>
          </a:p>
        </p:txBody>
      </p:sp>
    </p:spTree>
    <p:extLst>
      <p:ext uri="{BB962C8B-B14F-4D97-AF65-F5344CB8AC3E}">
        <p14:creationId xmlns:p14="http://schemas.microsoft.com/office/powerpoint/2010/main" val="395589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pPr algn="ct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14</a:t>
            </a:fld>
            <a:endParaRPr lang="en-US"/>
          </a:p>
        </p:txBody>
      </p:sp>
    </p:spTree>
    <p:extLst>
      <p:ext uri="{BB962C8B-B14F-4D97-AF65-F5344CB8AC3E}">
        <p14:creationId xmlns:p14="http://schemas.microsoft.com/office/powerpoint/2010/main" val="111830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pPr algn="ct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15</a:t>
            </a:fld>
            <a:endParaRPr lang="en-US"/>
          </a:p>
        </p:txBody>
      </p:sp>
    </p:spTree>
    <p:extLst>
      <p:ext uri="{BB962C8B-B14F-4D97-AF65-F5344CB8AC3E}">
        <p14:creationId xmlns:p14="http://schemas.microsoft.com/office/powerpoint/2010/main" val="164893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animations to conduct this session.</a:t>
            </a:r>
          </a:p>
          <a:p>
            <a:pPr algn="ct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16</a:t>
            </a:fld>
            <a:endParaRPr lang="en-US"/>
          </a:p>
        </p:txBody>
      </p:sp>
    </p:spTree>
    <p:extLst>
      <p:ext uri="{BB962C8B-B14F-4D97-AF65-F5344CB8AC3E}">
        <p14:creationId xmlns:p14="http://schemas.microsoft.com/office/powerpoint/2010/main" val="47339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conduct this option manually. This is just for the students who have no text</a:t>
            </a:r>
            <a:r>
              <a:rPr lang="en-US" baseline="0" dirty="0" smtClean="0"/>
              <a:t> book with them. Teacher may conduct this page as loud reading. He may read out it loudly with proper pronunciation, stress and intonation along with necessary grammatical term.</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17</a:t>
            </a:fld>
            <a:endParaRPr lang="en-US"/>
          </a:p>
        </p:txBody>
      </p:sp>
    </p:spTree>
    <p:extLst>
      <p:ext uri="{BB962C8B-B14F-4D97-AF65-F5344CB8AC3E}">
        <p14:creationId xmlns:p14="http://schemas.microsoft.com/office/powerpoint/2010/main" val="1515162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may conduct this option manually. This is just for the students who have no text</a:t>
            </a:r>
            <a:r>
              <a:rPr lang="en-US" baseline="0" dirty="0" smtClean="0"/>
              <a:t> book with them. Teacher may conduct this page as silent reading by the students. </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18</a:t>
            </a:fld>
            <a:endParaRPr lang="en-US"/>
          </a:p>
        </p:txBody>
      </p:sp>
    </p:spTree>
    <p:extLst>
      <p:ext uri="{BB962C8B-B14F-4D97-AF65-F5344CB8AC3E}">
        <p14:creationId xmlns:p14="http://schemas.microsoft.com/office/powerpoint/2010/main" val="167872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is evaluation session. Teacher may conduct it orally or written if time covers.</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19</a:t>
            </a:fld>
            <a:endParaRPr lang="en-US"/>
          </a:p>
        </p:txBody>
      </p:sp>
    </p:spTree>
    <p:extLst>
      <p:ext uri="{BB962C8B-B14F-4D97-AF65-F5344CB8AC3E}">
        <p14:creationId xmlns:p14="http://schemas.microsoft.com/office/powerpoint/2010/main" val="284668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Just to attract</a:t>
            </a:r>
            <a:r>
              <a:rPr lang="en-US" baseline="0" dirty="0" smtClean="0"/>
              <a:t> students’ attention I added this welcome slide. Teacher may change it if he thinks.</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a:t>
            </a:fld>
            <a:endParaRPr lang="en-US"/>
          </a:p>
        </p:txBody>
      </p:sp>
    </p:spTree>
    <p:extLst>
      <p:ext uri="{BB962C8B-B14F-4D97-AF65-F5344CB8AC3E}">
        <p14:creationId xmlns:p14="http://schemas.microsoft.com/office/powerpoint/2010/main" val="1970452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go according to the direction of the text.</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20</a:t>
            </a:fld>
            <a:endParaRPr lang="en-US"/>
          </a:p>
        </p:txBody>
      </p:sp>
    </p:spTree>
    <p:extLst>
      <p:ext uri="{BB962C8B-B14F-4D97-AF65-F5344CB8AC3E}">
        <p14:creationId xmlns:p14="http://schemas.microsoft.com/office/powerpoint/2010/main" val="246701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conduct according to the direction of the text.</a:t>
            </a:r>
          </a:p>
          <a:p>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21</a:t>
            </a:fld>
            <a:endParaRPr lang="en-US"/>
          </a:p>
        </p:txBody>
      </p:sp>
    </p:spTree>
    <p:extLst>
      <p:ext uri="{BB962C8B-B14F-4D97-AF65-F5344CB8AC3E}">
        <p14:creationId xmlns:p14="http://schemas.microsoft.com/office/powerpoint/2010/main" val="1739191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the direction of the text.</a:t>
            </a:r>
          </a:p>
          <a:p>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22</a:t>
            </a:fld>
            <a:endParaRPr lang="en-US"/>
          </a:p>
        </p:txBody>
      </p:sp>
    </p:spTree>
    <p:extLst>
      <p:ext uri="{BB962C8B-B14F-4D97-AF65-F5344CB8AC3E}">
        <p14:creationId xmlns:p14="http://schemas.microsoft.com/office/powerpoint/2010/main" val="1575182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practice writing skill it is suggested. Teacher may give a guideline to the learners showing the pictures and direction above to write an article about Mr.</a:t>
            </a:r>
            <a:r>
              <a:rPr lang="en-US" baseline="0" dirty="0" smtClean="0"/>
              <a:t> </a:t>
            </a:r>
            <a:r>
              <a:rPr lang="en-US" baseline="0" dirty="0" err="1" smtClean="0"/>
              <a:t>Hasan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23</a:t>
            </a:fld>
            <a:endParaRPr lang="en-US"/>
          </a:p>
        </p:txBody>
      </p:sp>
    </p:spTree>
    <p:extLst>
      <p:ext uri="{BB962C8B-B14F-4D97-AF65-F5344CB8AC3E}">
        <p14:creationId xmlns:p14="http://schemas.microsoft.com/office/powerpoint/2010/main" val="2629796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a:t>
            </a:r>
            <a:r>
              <a:rPr lang="en-US" baseline="0" dirty="0" smtClean="0"/>
              <a:t> slide. Just one click.</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24</a:t>
            </a:fld>
            <a:endParaRPr lang="en-US"/>
          </a:p>
        </p:txBody>
      </p:sp>
    </p:spTree>
    <p:extLst>
      <p:ext uri="{BB962C8B-B14F-4D97-AF65-F5344CB8AC3E}">
        <p14:creationId xmlns:p14="http://schemas.microsoft.com/office/powerpoint/2010/main" val="375215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 of teacher &amp; class.</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3</a:t>
            </a:fld>
            <a:endParaRPr lang="en-US"/>
          </a:p>
        </p:txBody>
      </p:sp>
    </p:spTree>
    <p:extLst>
      <p:ext uri="{BB962C8B-B14F-4D97-AF65-F5344CB8AC3E}">
        <p14:creationId xmlns:p14="http://schemas.microsoft.com/office/powerpoint/2010/main" val="403362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video is for taking out the lesson from the students. Just you may go according to animation.</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4</a:t>
            </a:fld>
            <a:endParaRPr lang="en-US"/>
          </a:p>
        </p:txBody>
      </p:sp>
    </p:spTree>
    <p:extLst>
      <p:ext uri="{BB962C8B-B14F-4D97-AF65-F5344CB8AC3E}">
        <p14:creationId xmlns:p14="http://schemas.microsoft.com/office/powerpoint/2010/main" val="407525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5</a:t>
            </a:fld>
            <a:endParaRPr lang="en-US"/>
          </a:p>
        </p:txBody>
      </p:sp>
    </p:spTree>
    <p:extLst>
      <p:ext uri="{BB962C8B-B14F-4D97-AF65-F5344CB8AC3E}">
        <p14:creationId xmlns:p14="http://schemas.microsoft.com/office/powerpoint/2010/main" val="117970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All the four skills will be focused in this lesson.</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6</a:t>
            </a:fld>
            <a:endParaRPr lang="en-US"/>
          </a:p>
        </p:txBody>
      </p:sp>
    </p:spTree>
    <p:extLst>
      <p:ext uri="{BB962C8B-B14F-4D97-AF65-F5344CB8AC3E}">
        <p14:creationId xmlns:p14="http://schemas.microsoft.com/office/powerpoint/2010/main" val="399347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 is a pair discussion just for two or three minutes to say something by the learners to practice</a:t>
            </a:r>
            <a:r>
              <a:rPr lang="en-US" baseline="0" dirty="0" smtClean="0"/>
              <a:t> speaking skill.</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7</a:t>
            </a:fld>
            <a:endParaRPr lang="en-US"/>
          </a:p>
        </p:txBody>
      </p:sp>
    </p:spTree>
    <p:extLst>
      <p:ext uri="{BB962C8B-B14F-4D97-AF65-F5344CB8AC3E}">
        <p14:creationId xmlns:p14="http://schemas.microsoft.com/office/powerpoint/2010/main" val="341306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Some initial information transfer to the learners from the text.</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8</a:t>
            </a:fld>
            <a:endParaRPr lang="en-US"/>
          </a:p>
        </p:txBody>
      </p:sp>
    </p:spTree>
    <p:extLst>
      <p:ext uri="{BB962C8B-B14F-4D97-AF65-F5344CB8AC3E}">
        <p14:creationId xmlns:p14="http://schemas.microsoft.com/office/powerpoint/2010/main" val="113253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Task of </a:t>
            </a:r>
            <a:r>
              <a:rPr lang="en-US" dirty="0" err="1" smtClean="0"/>
              <a:t>Sayeed</a:t>
            </a:r>
            <a:r>
              <a:rPr lang="en-US" dirty="0" smtClean="0"/>
              <a:t> </a:t>
            </a:r>
            <a:r>
              <a:rPr lang="en-US" dirty="0" err="1" smtClean="0"/>
              <a:t>kamal</a:t>
            </a:r>
            <a:r>
              <a:rPr lang="en-US" dirty="0" smtClean="0"/>
              <a:t> is focused here.</a:t>
            </a:r>
            <a:endParaRPr lang="en-US" dirty="0"/>
          </a:p>
        </p:txBody>
      </p:sp>
      <p:sp>
        <p:nvSpPr>
          <p:cNvPr id="4" name="Slide Number Placeholder 3"/>
          <p:cNvSpPr>
            <a:spLocks noGrp="1"/>
          </p:cNvSpPr>
          <p:nvPr>
            <p:ph type="sldNum" sz="quarter" idx="10"/>
          </p:nvPr>
        </p:nvSpPr>
        <p:spPr/>
        <p:txBody>
          <a:bodyPr/>
          <a:lstStyle/>
          <a:p>
            <a:fld id="{85DDEC50-A1C9-4528-9DBB-24D26C143FDA}" type="slidenum">
              <a:rPr lang="en-US" smtClean="0"/>
              <a:t>9</a:t>
            </a:fld>
            <a:endParaRPr lang="en-US"/>
          </a:p>
        </p:txBody>
      </p:sp>
    </p:spTree>
    <p:extLst>
      <p:ext uri="{BB962C8B-B14F-4D97-AF65-F5344CB8AC3E}">
        <p14:creationId xmlns:p14="http://schemas.microsoft.com/office/powerpoint/2010/main" val="160197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B2F8F8-4C4D-4DFF-8395-E2B5836FA6A2}"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54523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2F8F8-4C4D-4DFF-8395-E2B5836FA6A2}"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279396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2F8F8-4C4D-4DFF-8395-E2B5836FA6A2}"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210985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2F8F8-4C4D-4DFF-8395-E2B5836FA6A2}"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128308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B2F8F8-4C4D-4DFF-8395-E2B5836FA6A2}"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96879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B2F8F8-4C4D-4DFF-8395-E2B5836FA6A2}"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4041539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B2F8F8-4C4D-4DFF-8395-E2B5836FA6A2}" type="datetimeFigureOut">
              <a:rPr lang="en-US" smtClean="0"/>
              <a:t>12/21/2016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278690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B2F8F8-4C4D-4DFF-8395-E2B5836FA6A2}" type="datetimeFigureOut">
              <a:rPr lang="en-US" smtClean="0"/>
              <a:t>12/21/2016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236248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2F8F8-4C4D-4DFF-8395-E2B5836FA6A2}" type="datetimeFigureOut">
              <a:rPr lang="en-US" smtClean="0"/>
              <a:t>12/21/2016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158063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2F8F8-4C4D-4DFF-8395-E2B5836FA6A2}"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251554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2F8F8-4C4D-4DFF-8395-E2B5836FA6A2}"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19C1A7-A85A-4842-B857-B3BB3A9456EB}" type="slidenum">
              <a:rPr lang="en-US" smtClean="0"/>
              <a:t>‹#›</a:t>
            </a:fld>
            <a:endParaRPr lang="en-US"/>
          </a:p>
        </p:txBody>
      </p:sp>
    </p:spTree>
    <p:extLst>
      <p:ext uri="{BB962C8B-B14F-4D97-AF65-F5344CB8AC3E}">
        <p14:creationId xmlns:p14="http://schemas.microsoft.com/office/powerpoint/2010/main" val="352654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2F8F8-4C4D-4DFF-8395-E2B5836FA6A2}" type="datetimeFigureOut">
              <a:rPr lang="en-US" smtClean="0"/>
              <a:t>12/21/2016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9C1A7-A85A-4842-B857-B3BB3A9456EB}" type="slidenum">
              <a:rPr lang="en-US" smtClean="0"/>
              <a:t>‹#›</a:t>
            </a:fld>
            <a:endParaRPr lang="en-US"/>
          </a:p>
        </p:txBody>
      </p:sp>
    </p:spTree>
    <p:extLst>
      <p:ext uri="{BB962C8B-B14F-4D97-AF65-F5344CB8AC3E}">
        <p14:creationId xmlns:p14="http://schemas.microsoft.com/office/powerpoint/2010/main" val="3584536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1111" r="9682"/>
          <a:stretch/>
        </p:blipFill>
        <p:spPr>
          <a:xfrm>
            <a:off x="0" y="420757"/>
            <a:ext cx="9144000" cy="6437244"/>
          </a:xfrm>
          <a:prstGeom prst="rect">
            <a:avLst/>
          </a:prstGeom>
        </p:spPr>
      </p:pic>
      <p:sp>
        <p:nvSpPr>
          <p:cNvPr id="3" name="TextBox 2"/>
          <p:cNvSpPr txBox="1"/>
          <p:nvPr/>
        </p:nvSpPr>
        <p:spPr>
          <a:xfrm>
            <a:off x="1143000" y="304800"/>
            <a:ext cx="7010400" cy="523220"/>
          </a:xfrm>
          <a:prstGeom prst="rect">
            <a:avLst/>
          </a:prstGeom>
          <a:noFill/>
          <a:ln>
            <a:solidFill>
              <a:schemeClr val="tx1"/>
            </a:solidFill>
          </a:ln>
        </p:spPr>
        <p:txBody>
          <a:bodyPr wrap="square" rtlCol="0">
            <a:spAutoFit/>
          </a:bodyPr>
          <a:lstStyle/>
          <a:p>
            <a:pPr algn="just"/>
            <a:r>
              <a:rPr lang="en-US" sz="2800" b="1" dirty="0" smtClean="0">
                <a:latin typeface="Book Antiqua" pitchFamily="18" charset="0"/>
              </a:rPr>
              <a:t>Note for the teachers not for the students.</a:t>
            </a:r>
            <a:endParaRPr lang="en-US" sz="2800" b="1" dirty="0">
              <a:latin typeface="Book Antiqua" pitchFamily="18" charset="0"/>
            </a:endParaRPr>
          </a:p>
        </p:txBody>
      </p:sp>
      <p:sp>
        <p:nvSpPr>
          <p:cNvPr id="4" name="TextBox 3"/>
          <p:cNvSpPr txBox="1"/>
          <p:nvPr/>
        </p:nvSpPr>
        <p:spPr>
          <a:xfrm>
            <a:off x="1143000" y="1211282"/>
            <a:ext cx="7010400" cy="3970318"/>
          </a:xfrm>
          <a:prstGeom prst="rect">
            <a:avLst/>
          </a:prstGeom>
          <a:noFill/>
          <a:ln>
            <a:solidFill>
              <a:schemeClr val="tx1"/>
            </a:solidFill>
          </a:ln>
        </p:spPr>
        <p:txBody>
          <a:bodyPr wrap="square" rtlCol="0">
            <a:spAutoFit/>
          </a:bodyPr>
          <a:lstStyle/>
          <a:p>
            <a:pPr algn="just"/>
            <a:r>
              <a:rPr lang="en-US" sz="2800" b="1" dirty="0" smtClean="0">
                <a:latin typeface="Book Antiqua" pitchFamily="18" charset="0"/>
              </a:rPr>
              <a:t>Dear colleagues,</a:t>
            </a:r>
          </a:p>
          <a:p>
            <a:pPr algn="just"/>
            <a:r>
              <a:rPr lang="en-US" sz="2800" b="1" dirty="0" smtClean="0">
                <a:latin typeface="Book Antiqua" pitchFamily="18" charset="0"/>
              </a:rPr>
              <a:t>I like to draw your kind attention that it will be better for you to read the instructions below the pages before going to stat  your presentation to make the class effective.</a:t>
            </a:r>
          </a:p>
          <a:p>
            <a:pPr algn="just"/>
            <a:endParaRPr lang="en-US" sz="2800" b="1" dirty="0">
              <a:latin typeface="Book Antiqua" pitchFamily="18" charset="0"/>
            </a:endParaRPr>
          </a:p>
          <a:p>
            <a:pPr algn="just"/>
            <a:r>
              <a:rPr lang="en-US" sz="2800" b="1" dirty="0" smtClean="0">
                <a:latin typeface="Book Antiqua" pitchFamily="18" charset="0"/>
              </a:rPr>
              <a:t>Your near &amp; dear</a:t>
            </a:r>
          </a:p>
          <a:p>
            <a:pPr algn="just"/>
            <a:r>
              <a:rPr lang="en-US" sz="2800" b="1" dirty="0" smtClean="0">
                <a:latin typeface="Book Antiqua" pitchFamily="18" charset="0"/>
              </a:rPr>
              <a:t>Md. </a:t>
            </a:r>
            <a:r>
              <a:rPr lang="en-US" sz="2800" b="1" dirty="0" err="1" smtClean="0">
                <a:latin typeface="Book Antiqua" pitchFamily="18" charset="0"/>
              </a:rPr>
              <a:t>Hasan</a:t>
            </a:r>
            <a:r>
              <a:rPr lang="en-US" sz="2800" b="1" dirty="0" smtClean="0">
                <a:latin typeface="Book Antiqua" pitchFamily="18" charset="0"/>
              </a:rPr>
              <a:t> </a:t>
            </a:r>
            <a:r>
              <a:rPr lang="en-US" sz="2800" b="1" dirty="0" err="1" smtClean="0">
                <a:latin typeface="Book Antiqua" pitchFamily="18" charset="0"/>
              </a:rPr>
              <a:t>Hafizur</a:t>
            </a:r>
            <a:r>
              <a:rPr lang="en-US" sz="2800" b="1" dirty="0" smtClean="0">
                <a:latin typeface="Book Antiqua" pitchFamily="18" charset="0"/>
              </a:rPr>
              <a:t> </a:t>
            </a:r>
            <a:r>
              <a:rPr lang="en-US" sz="2800" b="1" dirty="0" err="1" smtClean="0">
                <a:latin typeface="Book Antiqua" pitchFamily="18" charset="0"/>
              </a:rPr>
              <a:t>Rahman</a:t>
            </a:r>
            <a:endParaRPr lang="en-US" sz="2800" b="1" dirty="0">
              <a:latin typeface="Book Antiqua" pitchFamily="18" charset="0"/>
            </a:endParaRPr>
          </a:p>
        </p:txBody>
      </p:sp>
    </p:spTree>
    <p:extLst>
      <p:ext uri="{BB962C8B-B14F-4D97-AF65-F5344CB8AC3E}">
        <p14:creationId xmlns:p14="http://schemas.microsoft.com/office/powerpoint/2010/main" val="251121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90600" y="1676400"/>
            <a:ext cx="6934200" cy="1600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Key words/new words option</a:t>
            </a:r>
            <a:endParaRPr lang="en-US" sz="2800" b="1" dirty="0">
              <a:latin typeface="Book Antiqua" pitchFamily="18" charset="0"/>
            </a:endParaRPr>
          </a:p>
        </p:txBody>
      </p:sp>
      <p:sp>
        <p:nvSpPr>
          <p:cNvPr id="4" name="TextBox 3"/>
          <p:cNvSpPr txBox="1"/>
          <p:nvPr/>
        </p:nvSpPr>
        <p:spPr>
          <a:xfrm>
            <a:off x="800100" y="3581400"/>
            <a:ext cx="7315200" cy="1384995"/>
          </a:xfrm>
          <a:prstGeom prst="rect">
            <a:avLst/>
          </a:prstGeom>
          <a:noFill/>
        </p:spPr>
        <p:txBody>
          <a:bodyPr wrap="square" rtlCol="0">
            <a:spAutoFit/>
          </a:bodyPr>
          <a:lstStyle/>
          <a:p>
            <a:pPr algn="just"/>
            <a:r>
              <a:rPr lang="en-US" sz="2800" b="1" dirty="0" smtClean="0">
                <a:latin typeface="Book Antiqua" pitchFamily="18" charset="0"/>
              </a:rPr>
              <a:t>Try to answer the meaning of the word, see the pictures , check what you have told then make a sentence with the main word.</a:t>
            </a:r>
            <a:endParaRPr lang="en-US" sz="2800" b="1" dirty="0">
              <a:latin typeface="Book Antiqua" pitchFamily="18" charset="0"/>
            </a:endParaRPr>
          </a:p>
        </p:txBody>
      </p:sp>
    </p:spTree>
    <p:extLst>
      <p:ext uri="{BB962C8B-B14F-4D97-AF65-F5344CB8AC3E}">
        <p14:creationId xmlns:p14="http://schemas.microsoft.com/office/powerpoint/2010/main" val="39216112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8153399" cy="646331"/>
          </a:xfrm>
          <a:prstGeom prst="rect">
            <a:avLst/>
          </a:prstGeom>
          <a:noFill/>
        </p:spPr>
        <p:txBody>
          <a:bodyPr wrap="square" rtlCol="0">
            <a:spAutoFit/>
          </a:bodyPr>
          <a:lstStyle/>
          <a:p>
            <a:pPr algn="ctr"/>
            <a:r>
              <a:rPr lang="en-US" sz="3600" b="1" dirty="0" smtClean="0">
                <a:latin typeface="Book Antiqua" pitchFamily="18" charset="0"/>
              </a:rPr>
              <a:t>Entrepreneur</a:t>
            </a:r>
            <a:endParaRPr lang="en-US" sz="3600" b="1" dirty="0">
              <a:latin typeface="Book Antiqua"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2099" y="1306731"/>
            <a:ext cx="6248400" cy="4768781"/>
          </a:xfrm>
          <a:prstGeom prst="rect">
            <a:avLst/>
          </a:prstGeom>
        </p:spPr>
      </p:pic>
      <p:sp>
        <p:nvSpPr>
          <p:cNvPr id="6" name="TextBox 5"/>
          <p:cNvSpPr txBox="1"/>
          <p:nvPr/>
        </p:nvSpPr>
        <p:spPr>
          <a:xfrm>
            <a:off x="783771" y="533400"/>
            <a:ext cx="8153399" cy="646331"/>
          </a:xfrm>
          <a:prstGeom prst="rect">
            <a:avLst/>
          </a:prstGeom>
          <a:noFill/>
        </p:spPr>
        <p:txBody>
          <a:bodyPr wrap="square" rtlCol="0">
            <a:spAutoFit/>
          </a:bodyPr>
          <a:lstStyle/>
          <a:p>
            <a:pPr algn="ctr"/>
            <a:r>
              <a:rPr lang="en-US" sz="3600" b="1" dirty="0" smtClean="0">
                <a:latin typeface="Book Antiqua" pitchFamily="18" charset="0"/>
              </a:rPr>
              <a:t>Meaning : Businessperson/magnate</a:t>
            </a:r>
            <a:endParaRPr lang="en-US" sz="3600" b="1" dirty="0">
              <a:latin typeface="Book Antiqua" pitchFamily="18" charset="0"/>
            </a:endParaRPr>
          </a:p>
        </p:txBody>
      </p:sp>
      <p:sp>
        <p:nvSpPr>
          <p:cNvPr id="8" name="TextBox 7"/>
          <p:cNvSpPr txBox="1"/>
          <p:nvPr/>
        </p:nvSpPr>
        <p:spPr>
          <a:xfrm>
            <a:off x="609600" y="6182380"/>
            <a:ext cx="8327570" cy="523220"/>
          </a:xfrm>
          <a:prstGeom prst="rect">
            <a:avLst/>
          </a:prstGeom>
          <a:noFill/>
        </p:spPr>
        <p:txBody>
          <a:bodyPr wrap="square" rtlCol="0">
            <a:spAutoFit/>
          </a:bodyPr>
          <a:lstStyle/>
          <a:p>
            <a:pPr algn="ctr"/>
            <a:r>
              <a:rPr lang="en-US" sz="2800" b="1" dirty="0" err="1" smtClean="0">
                <a:latin typeface="Book Antiqua" pitchFamily="18" charset="0"/>
              </a:rPr>
              <a:t>Sayeed</a:t>
            </a:r>
            <a:r>
              <a:rPr lang="en-US" sz="2800" b="1" dirty="0" smtClean="0">
                <a:latin typeface="Book Antiqua" pitchFamily="18" charset="0"/>
              </a:rPr>
              <a:t> </a:t>
            </a:r>
            <a:r>
              <a:rPr lang="en-US" sz="2800" b="1" dirty="0">
                <a:latin typeface="Book Antiqua" pitchFamily="18" charset="0"/>
              </a:rPr>
              <a:t>K</a:t>
            </a:r>
            <a:r>
              <a:rPr lang="en-US" sz="2800" b="1" dirty="0" smtClean="0">
                <a:latin typeface="Book Antiqua" pitchFamily="18" charset="0"/>
              </a:rPr>
              <a:t>amal is a successful entrepreneur.</a:t>
            </a:r>
            <a:endParaRPr lang="en-US" sz="2800" b="1" dirty="0">
              <a:latin typeface="Book Antiqua" pitchFamily="18" charset="0"/>
            </a:endParaRPr>
          </a:p>
        </p:txBody>
      </p:sp>
    </p:spTree>
    <p:extLst>
      <p:ext uri="{BB962C8B-B14F-4D97-AF65-F5344CB8AC3E}">
        <p14:creationId xmlns:p14="http://schemas.microsoft.com/office/powerpoint/2010/main" val="37554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1077" y="177225"/>
            <a:ext cx="8069523"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Saplings</a:t>
            </a:r>
            <a:endParaRPr lang="en-US" sz="32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77" y="1472625"/>
            <a:ext cx="8058150" cy="4572000"/>
          </a:xfrm>
          <a:prstGeom prst="rect">
            <a:avLst/>
          </a:prstGeom>
        </p:spPr>
      </p:pic>
      <p:sp>
        <p:nvSpPr>
          <p:cNvPr id="7" name="TextBox 6"/>
          <p:cNvSpPr txBox="1"/>
          <p:nvPr/>
        </p:nvSpPr>
        <p:spPr>
          <a:xfrm>
            <a:off x="541077" y="786825"/>
            <a:ext cx="8076347" cy="584775"/>
          </a:xfrm>
          <a:prstGeom prst="rect">
            <a:avLst/>
          </a:prstGeom>
          <a:noFill/>
          <a:ln>
            <a:solidFill>
              <a:schemeClr val="tx1"/>
            </a:solidFill>
          </a:ln>
        </p:spPr>
        <p:txBody>
          <a:bodyPr wrap="square" rtlCol="0">
            <a:spAutoFit/>
          </a:bodyPr>
          <a:lstStyle/>
          <a:p>
            <a:r>
              <a:rPr lang="en-US" sz="3200" b="1" dirty="0" smtClean="0">
                <a:latin typeface="Book Antiqua" pitchFamily="18" charset="0"/>
              </a:rPr>
              <a:t>Meaning: little plant/seedlings</a:t>
            </a:r>
            <a:endParaRPr lang="en-US" sz="3200" b="1" dirty="0">
              <a:latin typeface="Book Antiqua" pitchFamily="18" charset="0"/>
            </a:endParaRPr>
          </a:p>
        </p:txBody>
      </p:sp>
      <p:sp>
        <p:nvSpPr>
          <p:cNvPr id="8" name="TextBox 7"/>
          <p:cNvSpPr txBox="1"/>
          <p:nvPr/>
        </p:nvSpPr>
        <p:spPr>
          <a:xfrm>
            <a:off x="541077" y="6120825"/>
            <a:ext cx="8058150" cy="584775"/>
          </a:xfrm>
          <a:prstGeom prst="rect">
            <a:avLst/>
          </a:prstGeom>
          <a:noFill/>
        </p:spPr>
        <p:txBody>
          <a:bodyPr wrap="square" rtlCol="0">
            <a:spAutoFit/>
          </a:bodyPr>
          <a:lstStyle/>
          <a:p>
            <a:pPr algn="ctr"/>
            <a:r>
              <a:rPr lang="en-US" sz="3200" b="1" dirty="0" smtClean="0">
                <a:latin typeface="Book Antiqua" pitchFamily="18" charset="0"/>
              </a:rPr>
              <a:t>The saplings look green.</a:t>
            </a:r>
            <a:endParaRPr lang="en-US" sz="3200" b="1" dirty="0">
              <a:latin typeface="Book Antiqua" pitchFamily="18" charset="0"/>
            </a:endParaRPr>
          </a:p>
        </p:txBody>
      </p:sp>
    </p:spTree>
    <p:extLst>
      <p:ext uri="{BB962C8B-B14F-4D97-AF65-F5344CB8AC3E}">
        <p14:creationId xmlns:p14="http://schemas.microsoft.com/office/powerpoint/2010/main" val="14937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381000"/>
            <a:ext cx="84582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Timber</a:t>
            </a:r>
            <a:endParaRPr lang="en-US" sz="3200" b="1" dirty="0">
              <a:latin typeface="Book Antiqua"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28408" t="11878" r="10982"/>
          <a:stretch/>
        </p:blipFill>
        <p:spPr>
          <a:xfrm>
            <a:off x="3220872" y="1066800"/>
            <a:ext cx="5542128" cy="4834719"/>
          </a:xfrm>
          <a:prstGeom prst="rect">
            <a:avLst/>
          </a:prstGeom>
          <a:ln>
            <a:solidFill>
              <a:schemeClr val="tx1"/>
            </a:solidFill>
          </a:ln>
        </p:spPr>
      </p:pic>
      <p:sp>
        <p:nvSpPr>
          <p:cNvPr id="5" name="Pentagon 4"/>
          <p:cNvSpPr/>
          <p:nvPr/>
        </p:nvSpPr>
        <p:spPr>
          <a:xfrm>
            <a:off x="304800" y="1066800"/>
            <a:ext cx="2916071" cy="4834719"/>
          </a:xfrm>
          <a:prstGeom prst="homePlate">
            <a:avLst>
              <a:gd name="adj" fmla="val 2763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smtClean="0">
                <a:latin typeface="Book Antiqua" pitchFamily="18" charset="0"/>
              </a:rPr>
              <a:t>Meaning</a:t>
            </a:r>
          </a:p>
          <a:p>
            <a:pPr algn="ctr"/>
            <a:r>
              <a:rPr lang="en-US" sz="3200" b="1" dirty="0" smtClean="0">
                <a:latin typeface="Book Antiqua" pitchFamily="18" charset="0"/>
              </a:rPr>
              <a:t>Logs/wood</a:t>
            </a:r>
          </a:p>
          <a:p>
            <a:pPr algn="ctr"/>
            <a:endParaRPr lang="en-US" sz="3200" b="1" dirty="0">
              <a:latin typeface="Book Antiqua" pitchFamily="18" charset="0"/>
            </a:endParaRPr>
          </a:p>
        </p:txBody>
      </p:sp>
      <p:sp>
        <p:nvSpPr>
          <p:cNvPr id="6" name="TextBox 5"/>
          <p:cNvSpPr txBox="1"/>
          <p:nvPr/>
        </p:nvSpPr>
        <p:spPr>
          <a:xfrm>
            <a:off x="304801" y="5968425"/>
            <a:ext cx="84582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We use timber to make furniture.</a:t>
            </a:r>
            <a:endParaRPr lang="en-US" sz="3200" b="1" dirty="0">
              <a:latin typeface="Book Antiqua" pitchFamily="18" charset="0"/>
            </a:endParaRPr>
          </a:p>
        </p:txBody>
      </p:sp>
    </p:spTree>
    <p:extLst>
      <p:ext uri="{BB962C8B-B14F-4D97-AF65-F5344CB8AC3E}">
        <p14:creationId xmlns:p14="http://schemas.microsoft.com/office/powerpoint/2010/main" val="139073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6372"/>
          <a:stretch/>
        </p:blipFill>
        <p:spPr>
          <a:xfrm>
            <a:off x="609600" y="1801504"/>
            <a:ext cx="7928212" cy="4142096"/>
          </a:xfrm>
          <a:prstGeom prst="rect">
            <a:avLst/>
          </a:prstGeom>
          <a:ln>
            <a:solidFill>
              <a:schemeClr val="tx1"/>
            </a:solidFill>
          </a:ln>
        </p:spPr>
      </p:pic>
      <p:sp>
        <p:nvSpPr>
          <p:cNvPr id="4" name="TextBox 3"/>
          <p:cNvSpPr txBox="1"/>
          <p:nvPr/>
        </p:nvSpPr>
        <p:spPr>
          <a:xfrm>
            <a:off x="575481" y="459503"/>
            <a:ext cx="792821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Countryside</a:t>
            </a:r>
            <a:endParaRPr lang="en-US" sz="2800" b="1" dirty="0">
              <a:latin typeface="Book Antiqua" pitchFamily="18" charset="0"/>
            </a:endParaRPr>
          </a:p>
        </p:txBody>
      </p:sp>
      <p:sp>
        <p:nvSpPr>
          <p:cNvPr id="5" name="TextBox 4"/>
          <p:cNvSpPr txBox="1"/>
          <p:nvPr/>
        </p:nvSpPr>
        <p:spPr>
          <a:xfrm>
            <a:off x="602777" y="1153180"/>
            <a:ext cx="7928212" cy="523220"/>
          </a:xfrm>
          <a:prstGeom prst="rect">
            <a:avLst/>
          </a:prstGeom>
          <a:noFill/>
          <a:ln>
            <a:solidFill>
              <a:schemeClr val="tx1"/>
            </a:solidFill>
          </a:ln>
        </p:spPr>
        <p:txBody>
          <a:bodyPr wrap="square" rtlCol="0">
            <a:spAutoFit/>
          </a:bodyPr>
          <a:lstStyle/>
          <a:p>
            <a:r>
              <a:rPr lang="en-US" sz="2800" b="1" dirty="0" smtClean="0">
                <a:latin typeface="Book Antiqua" pitchFamily="18" charset="0"/>
              </a:rPr>
              <a:t>Meaning: Horizon/rural area/ green field</a:t>
            </a:r>
            <a:endParaRPr lang="en-US" sz="2800" b="1" dirty="0">
              <a:latin typeface="Book Antiqua" pitchFamily="18" charset="0"/>
            </a:endParaRPr>
          </a:p>
        </p:txBody>
      </p:sp>
      <p:sp>
        <p:nvSpPr>
          <p:cNvPr id="6" name="TextBox 5"/>
          <p:cNvSpPr txBox="1"/>
          <p:nvPr/>
        </p:nvSpPr>
        <p:spPr>
          <a:xfrm>
            <a:off x="609600" y="6123296"/>
            <a:ext cx="792138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I visit my countryside on Friday.</a:t>
            </a:r>
            <a:endParaRPr lang="en-US" sz="3200" b="1" dirty="0">
              <a:latin typeface="Book Antiqua" pitchFamily="18" charset="0"/>
            </a:endParaRPr>
          </a:p>
        </p:txBody>
      </p:sp>
    </p:spTree>
    <p:extLst>
      <p:ext uri="{BB962C8B-B14F-4D97-AF65-F5344CB8AC3E}">
        <p14:creationId xmlns:p14="http://schemas.microsoft.com/office/powerpoint/2010/main" val="14151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5343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Medicinal Plant</a:t>
            </a:r>
            <a:endParaRPr lang="en-US" sz="3200" b="1" dirty="0">
              <a:latin typeface="Book Antiqua" pitchFamily="18" charset="0"/>
            </a:endParaRPr>
          </a:p>
        </p:txBody>
      </p:sp>
      <p:sp>
        <p:nvSpPr>
          <p:cNvPr id="5" name="TextBox 4"/>
          <p:cNvSpPr txBox="1"/>
          <p:nvPr/>
        </p:nvSpPr>
        <p:spPr>
          <a:xfrm>
            <a:off x="304800" y="5968425"/>
            <a:ext cx="85343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We find medicine from medicinal plants.</a:t>
            </a:r>
            <a:endParaRPr lang="en-US" sz="3200" b="1" dirty="0">
              <a:latin typeface="Book Antiqua" pitchFamily="18"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2" y="965774"/>
            <a:ext cx="6934198" cy="4867410"/>
          </a:xfrm>
          <a:prstGeom prst="rect">
            <a:avLst/>
          </a:prstGeom>
        </p:spPr>
      </p:pic>
      <p:sp>
        <p:nvSpPr>
          <p:cNvPr id="12" name="Rectangle 11"/>
          <p:cNvSpPr/>
          <p:nvPr/>
        </p:nvSpPr>
        <p:spPr>
          <a:xfrm>
            <a:off x="304801" y="965774"/>
            <a:ext cx="1524002" cy="4867410"/>
          </a:xfrm>
          <a:prstGeom prst="rect">
            <a:avLst/>
          </a:prstGeom>
          <a:solidFill>
            <a:srgbClr val="00206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i="1" u="sng" dirty="0" smtClean="0">
                <a:solidFill>
                  <a:schemeClr val="bg1"/>
                </a:solidFill>
                <a:latin typeface="Book Antiqua" pitchFamily="18" charset="0"/>
              </a:rPr>
              <a:t>Meaning</a:t>
            </a:r>
          </a:p>
          <a:p>
            <a:pPr algn="ctr"/>
            <a:r>
              <a:rPr lang="en-US" sz="2400" b="1" dirty="0" smtClean="0">
                <a:solidFill>
                  <a:schemeClr val="bg1"/>
                </a:solidFill>
                <a:latin typeface="Book Antiqua" pitchFamily="18" charset="0"/>
              </a:rPr>
              <a:t>Plant used to produce medicine</a:t>
            </a:r>
            <a:endParaRPr lang="en-US" sz="2400" b="1" dirty="0">
              <a:solidFill>
                <a:schemeClr val="bg1"/>
              </a:solidFill>
              <a:latin typeface="Book Antiqua" pitchFamily="18" charset="0"/>
            </a:endParaRPr>
          </a:p>
        </p:txBody>
      </p:sp>
      <p:sp>
        <p:nvSpPr>
          <p:cNvPr id="13" name="TextBox 12"/>
          <p:cNvSpPr txBox="1"/>
          <p:nvPr/>
        </p:nvSpPr>
        <p:spPr>
          <a:xfrm>
            <a:off x="2133600" y="2876259"/>
            <a:ext cx="2819400" cy="52322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err="1" smtClean="0">
                <a:solidFill>
                  <a:schemeClr val="tx1"/>
                </a:solidFill>
                <a:latin typeface="Book Antiqua" pitchFamily="18" charset="0"/>
              </a:rPr>
              <a:t>Thankuni</a:t>
            </a:r>
            <a:endParaRPr lang="en-US" sz="2800" b="1" dirty="0">
              <a:solidFill>
                <a:schemeClr val="tx1"/>
              </a:solidFill>
              <a:latin typeface="Book Antiqua" pitchFamily="18" charset="0"/>
            </a:endParaRPr>
          </a:p>
        </p:txBody>
      </p:sp>
      <p:sp>
        <p:nvSpPr>
          <p:cNvPr id="14" name="TextBox 13"/>
          <p:cNvSpPr txBox="1"/>
          <p:nvPr/>
        </p:nvSpPr>
        <p:spPr>
          <a:xfrm>
            <a:off x="5715000" y="2876259"/>
            <a:ext cx="2819400" cy="52322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solidFill>
                  <a:schemeClr val="tx1"/>
                </a:solidFill>
                <a:latin typeface="Book Antiqua" pitchFamily="18" charset="0"/>
              </a:rPr>
              <a:t>Aloe Vera</a:t>
            </a:r>
            <a:endParaRPr lang="en-US" sz="2800" b="1" dirty="0">
              <a:solidFill>
                <a:schemeClr val="tx1"/>
              </a:solidFill>
              <a:latin typeface="Book Antiqua" pitchFamily="18" charset="0"/>
            </a:endParaRPr>
          </a:p>
        </p:txBody>
      </p:sp>
      <p:sp>
        <p:nvSpPr>
          <p:cNvPr id="15" name="TextBox 14"/>
          <p:cNvSpPr txBox="1"/>
          <p:nvPr/>
        </p:nvSpPr>
        <p:spPr>
          <a:xfrm>
            <a:off x="2133599" y="5295803"/>
            <a:ext cx="2819400" cy="52322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err="1" smtClean="0">
                <a:solidFill>
                  <a:schemeClr val="tx1"/>
                </a:solidFill>
                <a:latin typeface="Book Antiqua" pitchFamily="18" charset="0"/>
              </a:rPr>
              <a:t>Neem</a:t>
            </a:r>
            <a:endParaRPr lang="en-US" sz="2800" b="1" dirty="0">
              <a:solidFill>
                <a:schemeClr val="tx1"/>
              </a:solidFill>
              <a:latin typeface="Book Antiqua" pitchFamily="18" charset="0"/>
            </a:endParaRPr>
          </a:p>
        </p:txBody>
      </p:sp>
      <p:sp>
        <p:nvSpPr>
          <p:cNvPr id="16" name="TextBox 15"/>
          <p:cNvSpPr txBox="1"/>
          <p:nvPr/>
        </p:nvSpPr>
        <p:spPr>
          <a:xfrm>
            <a:off x="5738884" y="5295803"/>
            <a:ext cx="2819400" cy="52322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err="1" smtClean="0">
                <a:solidFill>
                  <a:schemeClr val="tx1"/>
                </a:solidFill>
                <a:latin typeface="Book Antiqua" pitchFamily="18" charset="0"/>
              </a:rPr>
              <a:t>Tulshi</a:t>
            </a:r>
            <a:endParaRPr lang="en-US" sz="2800" b="1" dirty="0">
              <a:solidFill>
                <a:schemeClr val="tx1"/>
              </a:solidFill>
              <a:latin typeface="Book Antiqua" pitchFamily="18" charset="0"/>
            </a:endParaRPr>
          </a:p>
        </p:txBody>
      </p:sp>
    </p:spTree>
    <p:extLst>
      <p:ext uri="{BB962C8B-B14F-4D97-AF65-F5344CB8AC3E}">
        <p14:creationId xmlns:p14="http://schemas.microsoft.com/office/powerpoint/2010/main" val="29493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righ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t="12549" b="6048"/>
          <a:stretch/>
        </p:blipFill>
        <p:spPr>
          <a:xfrm>
            <a:off x="3810000" y="838200"/>
            <a:ext cx="4762500" cy="5169090"/>
          </a:xfrm>
          <a:prstGeom prst="rect">
            <a:avLst/>
          </a:prstGeom>
          <a:ln>
            <a:solidFill>
              <a:schemeClr val="tx1"/>
            </a:solidFill>
          </a:ln>
        </p:spPr>
      </p:pic>
      <p:sp>
        <p:nvSpPr>
          <p:cNvPr id="3" name="TextBox 2"/>
          <p:cNvSpPr txBox="1"/>
          <p:nvPr/>
        </p:nvSpPr>
        <p:spPr>
          <a:xfrm>
            <a:off x="457200" y="152400"/>
            <a:ext cx="81153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Decent life</a:t>
            </a:r>
            <a:endParaRPr lang="en-US" sz="3200" b="1" dirty="0">
              <a:latin typeface="Book Antiqua" pitchFamily="18" charset="0"/>
            </a:endParaRPr>
          </a:p>
        </p:txBody>
      </p:sp>
      <p:sp>
        <p:nvSpPr>
          <p:cNvPr id="4" name="Pentagon 3"/>
          <p:cNvSpPr/>
          <p:nvPr/>
        </p:nvSpPr>
        <p:spPr>
          <a:xfrm>
            <a:off x="457200" y="838200"/>
            <a:ext cx="3352800" cy="5105400"/>
          </a:xfrm>
          <a:prstGeom prst="homePlate">
            <a:avLst>
              <a:gd name="adj" fmla="val 3763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smtClean="0">
                <a:latin typeface="Book Antiqua" pitchFamily="18" charset="0"/>
              </a:rPr>
              <a:t>Meaning</a:t>
            </a:r>
          </a:p>
          <a:p>
            <a:pPr algn="ctr"/>
            <a:r>
              <a:rPr lang="en-US" sz="2800" b="1" spc="-100" dirty="0" smtClean="0">
                <a:latin typeface="Book Antiqua" pitchFamily="18" charset="0"/>
              </a:rPr>
              <a:t>Civilized/ polite/respectful/ gracious</a:t>
            </a:r>
            <a:endParaRPr lang="en-US" sz="2800" b="1" spc="-100" dirty="0">
              <a:latin typeface="Book Antiqua" pitchFamily="18" charset="0"/>
            </a:endParaRPr>
          </a:p>
        </p:txBody>
      </p:sp>
      <p:sp>
        <p:nvSpPr>
          <p:cNvPr id="5" name="TextBox 4"/>
          <p:cNvSpPr txBox="1"/>
          <p:nvPr/>
        </p:nvSpPr>
        <p:spPr>
          <a:xfrm>
            <a:off x="457200" y="6096000"/>
            <a:ext cx="81153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Everyone likes to lead a decent life.</a:t>
            </a:r>
            <a:endParaRPr lang="en-US" sz="3200" b="1" dirty="0">
              <a:latin typeface="Book Antiqua" pitchFamily="18" charset="0"/>
            </a:endParaRPr>
          </a:p>
        </p:txBody>
      </p:sp>
    </p:spTree>
    <p:extLst>
      <p:ext uri="{BB962C8B-B14F-4D97-AF65-F5344CB8AC3E}">
        <p14:creationId xmlns:p14="http://schemas.microsoft.com/office/powerpoint/2010/main" val="33809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382000" cy="6555641"/>
          </a:xfrm>
          <a:prstGeom prst="rect">
            <a:avLst/>
          </a:prstGeom>
        </p:spPr>
        <p:txBody>
          <a:bodyPr wrap="square">
            <a:spAutoFit/>
          </a:bodyPr>
          <a:lstStyle/>
          <a:p>
            <a:pPr algn="just"/>
            <a:r>
              <a:rPr lang="en-US" sz="2000" b="1" dirty="0" smtClean="0">
                <a:latin typeface="Book Antiqua" panose="02040602050305030304" pitchFamily="18" charset="0"/>
              </a:rPr>
              <a:t>B      Read the text. It is about a young entrepreneur, </a:t>
            </a:r>
            <a:r>
              <a:rPr lang="en-US" sz="2000" b="1" dirty="0" err="1" smtClean="0">
                <a:latin typeface="Book Antiqua" panose="02040602050305030304" pitchFamily="18" charset="0"/>
              </a:rPr>
              <a:t>Sayeed</a:t>
            </a:r>
            <a:r>
              <a:rPr lang="en-US" sz="2000" b="1" dirty="0" smtClean="0">
                <a:latin typeface="Book Antiqua" panose="02040602050305030304" pitchFamily="18" charset="0"/>
              </a:rPr>
              <a:t> Kamal. Notice what he thinks about job and happiness. Then answer the questions that follow.</a:t>
            </a:r>
            <a:endParaRPr lang="en-US" sz="2000" dirty="0" smtClean="0">
              <a:latin typeface="Book Antiqua" panose="02040602050305030304" pitchFamily="18" charset="0"/>
            </a:endParaRPr>
          </a:p>
          <a:p>
            <a:pPr algn="just"/>
            <a:r>
              <a:rPr lang="en-US" sz="2000" dirty="0" smtClean="0">
                <a:latin typeface="Book Antiqua" panose="02040602050305030304" pitchFamily="18" charset="0"/>
              </a:rPr>
              <a:t>I know you will wonder if I say the best thing that ever happened to me was when I lost my last job. Yes, really!</a:t>
            </a:r>
          </a:p>
          <a:p>
            <a:pPr algn="just"/>
            <a:r>
              <a:rPr lang="en-US" sz="2000" dirty="0" smtClean="0">
                <a:latin typeface="Book Antiqua" panose="02040602050305030304" pitchFamily="18" charset="0"/>
              </a:rPr>
              <a:t>I was a desk clerk in an office. But believe me I never liked my job. Nothing can be more boring than being stuck in an office all day with computers and telephone.</a:t>
            </a:r>
          </a:p>
          <a:p>
            <a:pPr algn="just"/>
            <a:r>
              <a:rPr lang="en-US" sz="2000" dirty="0" smtClean="0">
                <a:latin typeface="Book Antiqua" panose="02040602050305030304" pitchFamily="18" charset="0"/>
              </a:rPr>
              <a:t>So after two years or so, I decided to leave my job though I had good salary there. Now I'm an owner of a nursery. Planting seeds, budding, grafting, taking care of saplings, cleaning the flower beds and spending time with trees are my full time job. I start work very early. In summer I usually leave home at 5:30 in the morning, but in winter not until about 7. I've &amp; small hut in my nursery. There cannot be any more pleasure for me when I see the moon from there or walk through the trees in the soft moonlit night. The winter is just over. So I'm cleaning up the winter flower garden. Now I'm busy in producing more timber and medicinal plants which people will buy from July. Every season is so different and 1 love them all. When I compare my present days with the past, I simply can't understand how I could survive there in my previous job. I love nature. </a:t>
            </a:r>
            <a:endParaRPr lang="en-US" sz="2000" dirty="0">
              <a:latin typeface="Book Antiqua" panose="02040602050305030304" pitchFamily="18" charset="0"/>
            </a:endParaRPr>
          </a:p>
        </p:txBody>
      </p:sp>
    </p:spTree>
    <p:extLst>
      <p:ext uri="{BB962C8B-B14F-4D97-AF65-F5344CB8AC3E}">
        <p14:creationId xmlns:p14="http://schemas.microsoft.com/office/powerpoint/2010/main" val="11671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13112"/>
            <a:ext cx="8382000" cy="5940088"/>
          </a:xfrm>
          <a:prstGeom prst="rect">
            <a:avLst/>
          </a:prstGeom>
          <a:noFill/>
        </p:spPr>
        <p:txBody>
          <a:bodyPr wrap="square" rtlCol="0">
            <a:spAutoFit/>
          </a:bodyPr>
          <a:lstStyle/>
          <a:p>
            <a:pPr algn="just"/>
            <a:r>
              <a:rPr lang="en-US" sz="2000" b="1" dirty="0" smtClean="0">
                <a:latin typeface="Book Antiqua" panose="02040602050305030304" pitchFamily="18" charset="0"/>
              </a:rPr>
              <a:t>I just love working outside in the open air after all those months in a stuffy office. Gadgets never attract me and perhaps will never.</a:t>
            </a:r>
          </a:p>
          <a:p>
            <a:pPr algn="just"/>
            <a:r>
              <a:rPr lang="en-US" sz="2000" b="1" dirty="0" smtClean="0">
                <a:latin typeface="Book Antiqua" panose="02040602050305030304" pitchFamily="18" charset="0"/>
              </a:rPr>
              <a:t>I'm not married. I do my own work even cook my own food. I try not to depend on others for the work which I myself can do. Often my friends are annoyed with me. They say, I should engage a maid for household chores. They are not happy to see me in this 'rustic life'. They are professionals. They earn a lot. Maybe — much more than me but I think I enjoy my work more. </a:t>
            </a:r>
          </a:p>
          <a:p>
            <a:pPr algn="just"/>
            <a:r>
              <a:rPr lang="en-US" sz="2000" b="1" dirty="0" smtClean="0">
                <a:latin typeface="Book Antiqua" panose="02040602050305030304" pitchFamily="18" charset="0"/>
              </a:rPr>
              <a:t>At weekends, I often go countryside. Sometimes with my friends, sometimes alone. I love collecting unknown saplings. I have another hobby. I love collecting stamps. I have a Russian stamp during the period of Lenin. I don't watch TV. Almost everyone has a TV set these days. But I don't have any. How is that?</a:t>
            </a:r>
          </a:p>
          <a:p>
            <a:pPr algn="just"/>
            <a:r>
              <a:rPr lang="en-US" sz="2000" b="1" dirty="0" smtClean="0">
                <a:latin typeface="Book Antiqua" panose="02040602050305030304" pitchFamily="18" charset="0"/>
              </a:rPr>
              <a:t>The only problem I face is I do not earn enough money in all seasons. The winter and the rain are two busy seasons for me. But it's OK. Maybe I do not earn enough like many other people around me. But I at least earn enough for my family, employees, and me to run a decent life. I must say I'm a very happy man!</a:t>
            </a:r>
          </a:p>
          <a:p>
            <a:endParaRPr lang="en-US" sz="2000" b="1" dirty="0"/>
          </a:p>
        </p:txBody>
      </p:sp>
    </p:spTree>
    <p:extLst>
      <p:ext uri="{BB962C8B-B14F-4D97-AF65-F5344CB8AC3E}">
        <p14:creationId xmlns:p14="http://schemas.microsoft.com/office/powerpoint/2010/main" val="20335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686800" cy="5786712"/>
          </a:xfrm>
          <a:prstGeom prst="rect">
            <a:avLst/>
          </a:prstGeom>
          <a:noFill/>
        </p:spPr>
        <p:txBody>
          <a:bodyPr wrap="square" rtlCol="0">
            <a:spAutoFit/>
          </a:bodyPr>
          <a:lstStyle/>
          <a:p>
            <a:pPr>
              <a:lnSpc>
                <a:spcPts val="5000"/>
              </a:lnSpc>
            </a:pPr>
            <a:r>
              <a:rPr lang="en-US" sz="2400" b="1" dirty="0">
                <a:latin typeface="Book Antiqua" pitchFamily="18" charset="0"/>
              </a:rPr>
              <a:t>Questions</a:t>
            </a:r>
          </a:p>
          <a:p>
            <a:pPr>
              <a:lnSpc>
                <a:spcPts val="5000"/>
              </a:lnSpc>
              <a:tabLst>
                <a:tab pos="231775" algn="l"/>
              </a:tabLst>
            </a:pPr>
            <a:r>
              <a:rPr lang="en-US" sz="2400" dirty="0">
                <a:latin typeface="Book Antiqua" pitchFamily="18" charset="0"/>
              </a:rPr>
              <a:t>1 What is the best thing that ever happened to this man?</a:t>
            </a:r>
          </a:p>
          <a:p>
            <a:pPr>
              <a:lnSpc>
                <a:spcPts val="5000"/>
              </a:lnSpc>
              <a:tabLst>
                <a:tab pos="231775" algn="l"/>
              </a:tabLst>
            </a:pPr>
            <a:r>
              <a:rPr lang="en-US" sz="2400" dirty="0">
                <a:latin typeface="Book Antiqua" pitchFamily="18" charset="0"/>
              </a:rPr>
              <a:t>2 Why does Kamal like his job?</a:t>
            </a:r>
          </a:p>
          <a:p>
            <a:pPr>
              <a:lnSpc>
                <a:spcPts val="5000"/>
              </a:lnSpc>
              <a:tabLst>
                <a:tab pos="231775" algn="l"/>
              </a:tabLst>
            </a:pPr>
            <a:r>
              <a:rPr lang="en-US" sz="2400" dirty="0">
                <a:latin typeface="Book Antiqua" pitchFamily="18" charset="0"/>
              </a:rPr>
              <a:t>3 What is the problem with his job?</a:t>
            </a:r>
          </a:p>
          <a:p>
            <a:pPr>
              <a:lnSpc>
                <a:spcPts val="5000"/>
              </a:lnSpc>
              <a:tabLst>
                <a:tab pos="231775" algn="l"/>
              </a:tabLst>
            </a:pPr>
            <a:r>
              <a:rPr lang="en-US" sz="2400" dirty="0">
                <a:latin typeface="Book Antiqua" pitchFamily="18" charset="0"/>
              </a:rPr>
              <a:t>4 When does he earn most money?</a:t>
            </a:r>
          </a:p>
          <a:p>
            <a:pPr>
              <a:lnSpc>
                <a:spcPts val="5000"/>
              </a:lnSpc>
              <a:tabLst>
                <a:tab pos="231775" algn="l"/>
              </a:tabLst>
            </a:pPr>
            <a:r>
              <a:rPr lang="en-US" sz="2400" dirty="0">
                <a:latin typeface="Book Antiqua" pitchFamily="18" charset="0"/>
              </a:rPr>
              <a:t>5 What attitude do you find here in Kamal when you read </a:t>
            </a:r>
            <a:r>
              <a:rPr lang="en-US" sz="2400" dirty="0" smtClean="0">
                <a:latin typeface="Book Antiqua" pitchFamily="18" charset="0"/>
              </a:rPr>
              <a:t>	these </a:t>
            </a:r>
            <a:r>
              <a:rPr lang="en-US" sz="2400" dirty="0">
                <a:latin typeface="Book Antiqua" pitchFamily="18" charset="0"/>
              </a:rPr>
              <a:t>lines ‘Maybe </a:t>
            </a:r>
            <a:r>
              <a:rPr lang="en-US" sz="2400" dirty="0" smtClean="0">
                <a:latin typeface="Book Antiqua" pitchFamily="18" charset="0"/>
              </a:rPr>
              <a:t>I do </a:t>
            </a:r>
            <a:r>
              <a:rPr lang="en-US" sz="2400" dirty="0">
                <a:latin typeface="Book Antiqua" pitchFamily="18" charset="0"/>
              </a:rPr>
              <a:t>not earn enough like many other </a:t>
            </a:r>
            <a:r>
              <a:rPr lang="en-US" sz="2400" dirty="0" smtClean="0">
                <a:latin typeface="Book Antiqua" pitchFamily="18" charset="0"/>
              </a:rPr>
              <a:t>	people </a:t>
            </a:r>
            <a:r>
              <a:rPr lang="en-US" sz="2400" dirty="0">
                <a:latin typeface="Book Antiqua" pitchFamily="18" charset="0"/>
              </a:rPr>
              <a:t>around me. But I at least I </a:t>
            </a:r>
            <a:r>
              <a:rPr lang="en-US" sz="2400" dirty="0" smtClean="0">
                <a:latin typeface="Book Antiqua" pitchFamily="18" charset="0"/>
              </a:rPr>
              <a:t>earn enough </a:t>
            </a:r>
            <a:r>
              <a:rPr lang="en-US" sz="2400" dirty="0">
                <a:latin typeface="Book Antiqua" pitchFamily="18" charset="0"/>
              </a:rPr>
              <a:t>for my family, </a:t>
            </a:r>
            <a:r>
              <a:rPr lang="en-US" sz="2400" dirty="0" smtClean="0">
                <a:latin typeface="Book Antiqua" pitchFamily="18" charset="0"/>
              </a:rPr>
              <a:t>	employees</a:t>
            </a:r>
            <a:r>
              <a:rPr lang="en-US" sz="2400" dirty="0">
                <a:latin typeface="Book Antiqua" pitchFamily="18" charset="0"/>
              </a:rPr>
              <a:t>, and me to run a decent life’?</a:t>
            </a:r>
          </a:p>
        </p:txBody>
      </p:sp>
    </p:spTree>
    <p:extLst>
      <p:ext uri="{BB962C8B-B14F-4D97-AF65-F5344CB8AC3E}">
        <p14:creationId xmlns:p14="http://schemas.microsoft.com/office/powerpoint/2010/main" val="283742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44625" flipH="1">
            <a:off x="-955445" y="2300511"/>
            <a:ext cx="5788650" cy="4763232"/>
          </a:xfrm>
          <a:prstGeom prst="rect">
            <a:avLst/>
          </a:prstGeom>
        </p:spPr>
      </p:pic>
      <p:sp>
        <p:nvSpPr>
          <p:cNvPr id="9" name="Oval Callout 8"/>
          <p:cNvSpPr/>
          <p:nvPr/>
        </p:nvSpPr>
        <p:spPr>
          <a:xfrm>
            <a:off x="3429000" y="753655"/>
            <a:ext cx="5715000" cy="1760945"/>
          </a:xfrm>
          <a:prstGeom prst="wedgeEllipseCallout">
            <a:avLst>
              <a:gd name="adj1" fmla="val -47172"/>
              <a:gd name="adj2" fmla="val 81575"/>
            </a:avLst>
          </a:prstGeom>
          <a:solidFill>
            <a:schemeClr val="bg2">
              <a:lumMod val="1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Welcome to the world of HHR multimedia presentation</a:t>
            </a:r>
            <a:endParaRPr lang="en-US" sz="2400" b="1" dirty="0">
              <a:latin typeface="Book Antiqua" pitchFamily="18" charset="0"/>
            </a:endParaRPr>
          </a:p>
        </p:txBody>
      </p:sp>
    </p:spTree>
    <p:extLst>
      <p:ext uri="{BB962C8B-B14F-4D97-AF65-F5344CB8AC3E}">
        <p14:creationId xmlns:p14="http://schemas.microsoft.com/office/powerpoint/2010/main" val="15530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114" y="228600"/>
            <a:ext cx="8686800" cy="6379823"/>
          </a:xfrm>
          <a:prstGeom prst="rect">
            <a:avLst/>
          </a:prstGeom>
          <a:noFill/>
        </p:spPr>
        <p:txBody>
          <a:bodyPr wrap="square" rtlCol="0">
            <a:spAutoFit/>
          </a:bodyPr>
          <a:lstStyle/>
          <a:p>
            <a:pPr>
              <a:lnSpc>
                <a:spcPts val="4500"/>
              </a:lnSpc>
            </a:pPr>
            <a:r>
              <a:rPr lang="en-US" sz="2400" b="1" dirty="0">
                <a:latin typeface="Book Antiqua" pitchFamily="18" charset="0"/>
              </a:rPr>
              <a:t>C Ask and answer questions about Kamal. Use the clues given.</a:t>
            </a:r>
          </a:p>
          <a:p>
            <a:pPr>
              <a:lnSpc>
                <a:spcPts val="4500"/>
              </a:lnSpc>
            </a:pPr>
            <a:r>
              <a:rPr lang="en-US" sz="2400" dirty="0">
                <a:latin typeface="Book Antiqua" pitchFamily="18" charset="0"/>
              </a:rPr>
              <a:t>Example:</a:t>
            </a:r>
          </a:p>
          <a:p>
            <a:pPr>
              <a:lnSpc>
                <a:spcPts val="4500"/>
              </a:lnSpc>
            </a:pPr>
            <a:r>
              <a:rPr lang="en-US" sz="2400" dirty="0">
                <a:latin typeface="Book Antiqua" pitchFamily="18" charset="0"/>
              </a:rPr>
              <a:t>…………………………… married?</a:t>
            </a:r>
          </a:p>
          <a:p>
            <a:pPr>
              <a:lnSpc>
                <a:spcPts val="4500"/>
              </a:lnSpc>
            </a:pPr>
            <a:r>
              <a:rPr lang="en-US" sz="2400" dirty="0">
                <a:latin typeface="Book Antiqua" pitchFamily="18" charset="0"/>
              </a:rPr>
              <a:t>Q: Is he married?</a:t>
            </a:r>
          </a:p>
          <a:p>
            <a:pPr>
              <a:lnSpc>
                <a:spcPts val="4500"/>
              </a:lnSpc>
            </a:pPr>
            <a:r>
              <a:rPr lang="en-US" sz="2400" dirty="0">
                <a:latin typeface="Book Antiqua" pitchFamily="18" charset="0"/>
              </a:rPr>
              <a:t>A: No, he isn’t. He isn’t married.</a:t>
            </a:r>
          </a:p>
          <a:p>
            <a:pPr>
              <a:lnSpc>
                <a:spcPts val="4500"/>
              </a:lnSpc>
            </a:pPr>
            <a:r>
              <a:rPr lang="en-US" sz="2400" dirty="0">
                <a:latin typeface="Book Antiqua" pitchFamily="18" charset="0"/>
              </a:rPr>
              <a:t>1 ……………….. happy?</a:t>
            </a:r>
          </a:p>
          <a:p>
            <a:pPr>
              <a:lnSpc>
                <a:spcPts val="4500"/>
              </a:lnSpc>
            </a:pPr>
            <a:r>
              <a:rPr lang="en-US" sz="2400" dirty="0">
                <a:latin typeface="Book Antiqua" pitchFamily="18" charset="0"/>
              </a:rPr>
              <a:t>2 When…… leave home in summer?</a:t>
            </a:r>
          </a:p>
          <a:p>
            <a:pPr>
              <a:lnSpc>
                <a:spcPts val="4500"/>
              </a:lnSpc>
            </a:pPr>
            <a:r>
              <a:rPr lang="en-US" sz="2400" dirty="0">
                <a:latin typeface="Book Antiqua" pitchFamily="18" charset="0"/>
              </a:rPr>
              <a:t>3 What …….. plant after winter?</a:t>
            </a:r>
          </a:p>
          <a:p>
            <a:pPr>
              <a:lnSpc>
                <a:spcPts val="4500"/>
              </a:lnSpc>
            </a:pPr>
            <a:r>
              <a:rPr lang="en-US" sz="2400" dirty="0">
                <a:latin typeface="Book Antiqua" pitchFamily="18" charset="0"/>
              </a:rPr>
              <a:t>4 What ……. do at the weekend?</a:t>
            </a:r>
          </a:p>
          <a:p>
            <a:pPr>
              <a:lnSpc>
                <a:spcPts val="4500"/>
              </a:lnSpc>
            </a:pPr>
            <a:r>
              <a:rPr lang="en-US" sz="2400" dirty="0">
                <a:latin typeface="Book Antiqua" pitchFamily="18" charset="0"/>
              </a:rPr>
              <a:t>5 What …….. collect</a:t>
            </a:r>
            <a:r>
              <a:rPr lang="en-US" sz="2400" dirty="0" smtClean="0">
                <a:latin typeface="Book Antiqua" pitchFamily="18" charset="0"/>
              </a:rPr>
              <a:t>?</a:t>
            </a:r>
            <a:endParaRPr lang="en-US" sz="2400" dirty="0">
              <a:latin typeface="Book Antiqua" pitchFamily="18" charset="0"/>
            </a:endParaRPr>
          </a:p>
        </p:txBody>
      </p:sp>
    </p:spTree>
    <p:extLst>
      <p:ext uri="{BB962C8B-B14F-4D97-AF65-F5344CB8AC3E}">
        <p14:creationId xmlns:p14="http://schemas.microsoft.com/office/powerpoint/2010/main" val="960801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458200" cy="1938992"/>
          </a:xfrm>
          <a:prstGeom prst="rect">
            <a:avLst/>
          </a:prstGeom>
          <a:noFill/>
        </p:spPr>
        <p:txBody>
          <a:bodyPr wrap="square" rtlCol="0">
            <a:spAutoFit/>
          </a:bodyPr>
          <a:lstStyle/>
          <a:p>
            <a:pPr algn="just">
              <a:tabLst>
                <a:tab pos="406400" algn="l"/>
              </a:tabLst>
            </a:pPr>
            <a:r>
              <a:rPr lang="en-US" sz="2400" b="1" dirty="0">
                <a:latin typeface="Book Antiqua" pitchFamily="18" charset="0"/>
              </a:rPr>
              <a:t>D </a:t>
            </a:r>
            <a:r>
              <a:rPr lang="en-US" sz="2400" b="1" dirty="0" smtClean="0">
                <a:latin typeface="Book Antiqua" pitchFamily="18" charset="0"/>
              </a:rPr>
              <a:t>	Look </a:t>
            </a:r>
            <a:r>
              <a:rPr lang="en-US" sz="2400" b="1" dirty="0">
                <a:latin typeface="Book Antiqua" pitchFamily="18" charset="0"/>
              </a:rPr>
              <a:t>at the following table. The left column shows </a:t>
            </a:r>
            <a:r>
              <a:rPr lang="en-US" sz="2400" b="1" dirty="0" smtClean="0">
                <a:latin typeface="Book Antiqua" pitchFamily="18" charset="0"/>
              </a:rPr>
              <a:t>	some positive aspects of </a:t>
            </a:r>
            <a:r>
              <a:rPr lang="en-US" sz="2400" b="1" dirty="0" err="1">
                <a:latin typeface="Book Antiqua" pitchFamily="18" charset="0"/>
              </a:rPr>
              <a:t>Sayeed</a:t>
            </a:r>
            <a:r>
              <a:rPr lang="en-US" sz="2400" b="1" dirty="0">
                <a:latin typeface="Book Antiqua" pitchFamily="18" charset="0"/>
              </a:rPr>
              <a:t> Kamal’s character. </a:t>
            </a:r>
            <a:r>
              <a:rPr lang="en-US" sz="2400" b="1" dirty="0" smtClean="0">
                <a:latin typeface="Book Antiqua" pitchFamily="18" charset="0"/>
              </a:rPr>
              <a:t>	Add </a:t>
            </a:r>
            <a:r>
              <a:rPr lang="en-US" sz="2400" b="1" dirty="0">
                <a:latin typeface="Book Antiqua" pitchFamily="18" charset="0"/>
              </a:rPr>
              <a:t>some more to the list. Also find </a:t>
            </a:r>
            <a:r>
              <a:rPr lang="en-US" sz="2400" b="1" dirty="0" smtClean="0">
                <a:latin typeface="Book Antiqua" pitchFamily="18" charset="0"/>
              </a:rPr>
              <a:t>out some </a:t>
            </a:r>
            <a:r>
              <a:rPr lang="en-US" sz="2400" b="1" dirty="0">
                <a:latin typeface="Book Antiqua" pitchFamily="18" charset="0"/>
              </a:rPr>
              <a:t>aspects of </a:t>
            </a:r>
            <a:r>
              <a:rPr lang="en-US" sz="2400" b="1" dirty="0" smtClean="0">
                <a:latin typeface="Book Antiqua" pitchFamily="18" charset="0"/>
              </a:rPr>
              <a:t>	</a:t>
            </a:r>
            <a:r>
              <a:rPr lang="en-US" sz="2400" b="1" dirty="0" err="1" smtClean="0">
                <a:latin typeface="Book Antiqua" pitchFamily="18" charset="0"/>
              </a:rPr>
              <a:t>Sayeed</a:t>
            </a:r>
            <a:r>
              <a:rPr lang="en-US" sz="2400" b="1" dirty="0" smtClean="0">
                <a:latin typeface="Book Antiqua" pitchFamily="18" charset="0"/>
              </a:rPr>
              <a:t> </a:t>
            </a:r>
            <a:r>
              <a:rPr lang="en-US" sz="2400" b="1" dirty="0">
                <a:latin typeface="Book Antiqua" pitchFamily="18" charset="0"/>
              </a:rPr>
              <a:t>that you think unacceptable and write them </a:t>
            </a:r>
            <a:r>
              <a:rPr lang="en-US" sz="2400" b="1" dirty="0" smtClean="0">
                <a:latin typeface="Book Antiqua" pitchFamily="18" charset="0"/>
              </a:rPr>
              <a:t>in 	the </a:t>
            </a:r>
            <a:r>
              <a:rPr lang="en-US" sz="2400" b="1" dirty="0">
                <a:latin typeface="Book Antiqua" pitchFamily="18" charset="0"/>
              </a:rPr>
              <a:t>right column.</a:t>
            </a:r>
            <a:endParaRPr lang="en-US" sz="2400"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36316092"/>
              </p:ext>
            </p:extLst>
          </p:nvPr>
        </p:nvGraphicFramePr>
        <p:xfrm>
          <a:off x="838200" y="2505049"/>
          <a:ext cx="7848600" cy="3901440"/>
        </p:xfrm>
        <a:graphic>
          <a:graphicData uri="http://schemas.openxmlformats.org/drawingml/2006/table">
            <a:tbl>
              <a:tblPr firstRow="1" bandRow="1">
                <a:tableStyleId>{5940675A-B579-460E-94D1-54222C63F5DA}</a:tableStyleId>
              </a:tblPr>
              <a:tblGrid>
                <a:gridCol w="3581400"/>
                <a:gridCol w="4267200"/>
              </a:tblGrid>
              <a:tr h="370840">
                <a:tc>
                  <a:txBody>
                    <a:bodyPr/>
                    <a:lstStyle/>
                    <a:p>
                      <a:pPr>
                        <a:buFontTx/>
                        <a:buNone/>
                      </a:pPr>
                      <a:r>
                        <a:rPr lang="en-US" sz="2400" dirty="0" smtClean="0">
                          <a:latin typeface="Book Antiqua" pitchFamily="18" charset="0"/>
                        </a:rPr>
                        <a:t>Good aspects of </a:t>
                      </a:r>
                      <a:r>
                        <a:rPr lang="en-US" sz="2400" dirty="0" err="1" smtClean="0">
                          <a:latin typeface="Book Antiqua" pitchFamily="18" charset="0"/>
                        </a:rPr>
                        <a:t>Sayeed</a:t>
                      </a:r>
                      <a:endParaRPr lang="en-US" sz="2400" dirty="0">
                        <a:latin typeface="Book Antiqua" pitchFamily="18" charset="0"/>
                      </a:endParaRPr>
                    </a:p>
                  </a:txBody>
                  <a:tcPr/>
                </a:tc>
                <a:tc>
                  <a:txBody>
                    <a:bodyPr/>
                    <a:lstStyle/>
                    <a:p>
                      <a:pPr>
                        <a:buFontTx/>
                        <a:buNone/>
                      </a:pPr>
                      <a:r>
                        <a:rPr lang="en-US" sz="2400" dirty="0" smtClean="0">
                          <a:latin typeface="Book Antiqua" pitchFamily="18" charset="0"/>
                        </a:rPr>
                        <a:t>Unacceptable aspects of </a:t>
                      </a:r>
                      <a:r>
                        <a:rPr lang="en-US" sz="2400" dirty="0" err="1" smtClean="0">
                          <a:latin typeface="Book Antiqua" pitchFamily="18" charset="0"/>
                        </a:rPr>
                        <a:t>Sayeed</a:t>
                      </a:r>
                      <a:endParaRPr lang="en-US" sz="2400" dirty="0">
                        <a:latin typeface="Book Antiqua" pitchFamily="18" charset="0"/>
                      </a:endParaRPr>
                    </a:p>
                  </a:txBody>
                  <a:tcPr/>
                </a:tc>
              </a:tr>
              <a:tr h="370840">
                <a:tc>
                  <a:txBody>
                    <a:bodyPr/>
                    <a:lstStyle/>
                    <a:p>
                      <a:pPr marL="0" indent="0">
                        <a:buFontTx/>
                        <a:buNone/>
                      </a:pPr>
                      <a:r>
                        <a:rPr lang="en-US" sz="2800" dirty="0" smtClean="0">
                          <a:latin typeface="Book Antiqua" pitchFamily="18" charset="0"/>
                        </a:rPr>
                        <a:t>a. Simple</a:t>
                      </a:r>
                    </a:p>
                    <a:p>
                      <a:pPr marL="0" indent="0">
                        <a:buFontTx/>
                        <a:buNone/>
                      </a:pPr>
                      <a:r>
                        <a:rPr lang="en-US" sz="2800" dirty="0" smtClean="0">
                          <a:latin typeface="Book Antiqua" pitchFamily="18" charset="0"/>
                        </a:rPr>
                        <a:t>b. Diligent</a:t>
                      </a:r>
                    </a:p>
                    <a:p>
                      <a:pPr marL="0" indent="0">
                        <a:buFontTx/>
                        <a:buNone/>
                      </a:pPr>
                      <a:r>
                        <a:rPr lang="en-US" sz="2800" dirty="0" smtClean="0">
                          <a:latin typeface="Book Antiqua" pitchFamily="18" charset="0"/>
                        </a:rPr>
                        <a:t>c. Loves nature</a:t>
                      </a:r>
                    </a:p>
                    <a:p>
                      <a:pPr marL="0" indent="0">
                        <a:buFontTx/>
                        <a:buNone/>
                      </a:pPr>
                      <a:r>
                        <a:rPr lang="en-US" sz="2800" dirty="0" smtClean="0">
                          <a:latin typeface="Book Antiqua" pitchFamily="18" charset="0"/>
                        </a:rPr>
                        <a:t>d. Caring</a:t>
                      </a:r>
                    </a:p>
                    <a:p>
                      <a:pPr marL="0" indent="0">
                        <a:buFontTx/>
                        <a:buNone/>
                      </a:pPr>
                      <a:r>
                        <a:rPr lang="en-US" sz="2800" dirty="0" smtClean="0">
                          <a:latin typeface="Book Antiqua" pitchFamily="18" charset="0"/>
                        </a:rPr>
                        <a:t>e.</a:t>
                      </a:r>
                    </a:p>
                    <a:p>
                      <a:pPr marL="0" indent="0">
                        <a:buFontTx/>
                        <a:buNone/>
                      </a:pPr>
                      <a:r>
                        <a:rPr lang="en-US" sz="2800" dirty="0" smtClean="0">
                          <a:latin typeface="Book Antiqua" pitchFamily="18" charset="0"/>
                        </a:rPr>
                        <a:t>f.</a:t>
                      </a:r>
                    </a:p>
                    <a:p>
                      <a:pPr marL="0" indent="0">
                        <a:buFontTx/>
                        <a:buNone/>
                      </a:pPr>
                      <a:r>
                        <a:rPr lang="en-US" sz="2800" dirty="0" smtClean="0">
                          <a:latin typeface="Book Antiqua" pitchFamily="18" charset="0"/>
                        </a:rPr>
                        <a:t>g</a:t>
                      </a:r>
                      <a:endParaRPr lang="en-US" sz="2800" dirty="0">
                        <a:latin typeface="Book Antiqua" pitchFamily="18" charset="0"/>
                      </a:endParaRPr>
                    </a:p>
                  </a:txBody>
                  <a:tcPr/>
                </a:tc>
                <a:tc>
                  <a:txBody>
                    <a:bodyPr/>
                    <a:lstStyle/>
                    <a:p>
                      <a:pPr marL="0" indent="0">
                        <a:buFontTx/>
                        <a:buNone/>
                      </a:pPr>
                      <a:r>
                        <a:rPr lang="en-US" sz="2800" dirty="0" smtClean="0">
                          <a:latin typeface="Book Antiqua" pitchFamily="18" charset="0"/>
                        </a:rPr>
                        <a:t>a. old fashioned</a:t>
                      </a:r>
                    </a:p>
                    <a:p>
                      <a:pPr marL="0" indent="0">
                        <a:buFontTx/>
                        <a:buNone/>
                      </a:pPr>
                      <a:r>
                        <a:rPr lang="en-US" sz="2800" dirty="0" smtClean="0">
                          <a:latin typeface="Book Antiqua" pitchFamily="18" charset="0"/>
                        </a:rPr>
                        <a:t>b. loner</a:t>
                      </a:r>
                    </a:p>
                    <a:p>
                      <a:pPr marL="0" indent="0">
                        <a:buFontTx/>
                        <a:buNone/>
                      </a:pPr>
                      <a:r>
                        <a:rPr lang="en-US" sz="2800" dirty="0" smtClean="0">
                          <a:latin typeface="Book Antiqua" pitchFamily="18" charset="0"/>
                        </a:rPr>
                        <a:t>c.</a:t>
                      </a:r>
                    </a:p>
                    <a:p>
                      <a:pPr marL="0" indent="0">
                        <a:buFontTx/>
                        <a:buNone/>
                      </a:pPr>
                      <a:r>
                        <a:rPr lang="en-US" sz="2800" dirty="0" smtClean="0">
                          <a:latin typeface="Book Antiqua" pitchFamily="18" charset="0"/>
                        </a:rPr>
                        <a:t>d</a:t>
                      </a:r>
                    </a:p>
                    <a:p>
                      <a:pPr marL="0" indent="0">
                        <a:buFontTx/>
                        <a:buNone/>
                      </a:pPr>
                      <a:endParaRPr lang="en-US" sz="2800" dirty="0" smtClean="0">
                        <a:latin typeface="Book Antiqua" pitchFamily="18" charset="0"/>
                      </a:endParaRPr>
                    </a:p>
                    <a:p>
                      <a:pPr marL="0" indent="0">
                        <a:buFontTx/>
                        <a:buNone/>
                      </a:pPr>
                      <a:endParaRPr lang="en-US" sz="2800" dirty="0">
                        <a:latin typeface="Book Antiqua" pitchFamily="18" charset="0"/>
                      </a:endParaRPr>
                    </a:p>
                  </a:txBody>
                  <a:tcPr/>
                </a:tc>
              </a:tr>
            </a:tbl>
          </a:graphicData>
        </a:graphic>
      </p:graphicFrame>
    </p:spTree>
    <p:extLst>
      <p:ext uri="{BB962C8B-B14F-4D97-AF65-F5344CB8AC3E}">
        <p14:creationId xmlns:p14="http://schemas.microsoft.com/office/powerpoint/2010/main" val="878769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715000"/>
            <a:ext cx="6705600" cy="830997"/>
          </a:xfrm>
          <a:prstGeom prst="rect">
            <a:avLst/>
          </a:prstGeom>
        </p:spPr>
        <p:txBody>
          <a:bodyPr wrap="square">
            <a:spAutoFit/>
          </a:bodyPr>
          <a:lstStyle/>
          <a:p>
            <a:r>
              <a:rPr lang="en-US" sz="2400" b="1" dirty="0" smtClean="0">
                <a:latin typeface="Book Antiqua" pitchFamily="18" charset="0"/>
              </a:rPr>
              <a:t>F </a:t>
            </a:r>
            <a:r>
              <a:rPr lang="en-US" sz="2400" b="1" dirty="0">
                <a:latin typeface="Book Antiqua" pitchFamily="18" charset="0"/>
              </a:rPr>
              <a:t>‘I must say I’m a very happy man!’--- Do you agree with </a:t>
            </a:r>
            <a:r>
              <a:rPr lang="en-US" sz="2400" b="1" dirty="0" err="1">
                <a:latin typeface="Book Antiqua" pitchFamily="18" charset="0"/>
              </a:rPr>
              <a:t>Sayeed</a:t>
            </a:r>
            <a:r>
              <a:rPr lang="en-US" sz="2400" b="1" dirty="0">
                <a:latin typeface="Book Antiqua" pitchFamily="18" charset="0"/>
              </a:rPr>
              <a:t>? </a:t>
            </a:r>
            <a:r>
              <a:rPr lang="en-US" sz="2400" b="1" dirty="0" smtClean="0">
                <a:latin typeface="Book Antiqua" pitchFamily="18" charset="0"/>
              </a:rPr>
              <a:t>Write why/why </a:t>
            </a:r>
            <a:r>
              <a:rPr lang="en-US" sz="2400" b="1" dirty="0">
                <a:latin typeface="Book Antiqua" pitchFamily="18" charset="0"/>
              </a:rPr>
              <a:t>not</a:t>
            </a:r>
            <a:r>
              <a:rPr lang="en-US" sz="2400" b="1" dirty="0" smtClean="0">
                <a:latin typeface="Book Antiqua" pitchFamily="18" charset="0"/>
              </a:rPr>
              <a:t>?</a:t>
            </a:r>
            <a:endParaRPr lang="en-US" sz="2400" b="1" dirty="0">
              <a:latin typeface="Book Antiqua" pitchFamily="18" charset="0"/>
            </a:endParaRPr>
          </a:p>
        </p:txBody>
      </p:sp>
      <p:sp>
        <p:nvSpPr>
          <p:cNvPr id="3" name="TextBox 2"/>
          <p:cNvSpPr txBox="1"/>
          <p:nvPr/>
        </p:nvSpPr>
        <p:spPr>
          <a:xfrm>
            <a:off x="304800" y="381000"/>
            <a:ext cx="8458200" cy="461665"/>
          </a:xfrm>
          <a:prstGeom prst="rect">
            <a:avLst/>
          </a:prstGeom>
          <a:noFill/>
        </p:spPr>
        <p:txBody>
          <a:bodyPr wrap="square" rtlCol="0">
            <a:spAutoFit/>
          </a:bodyPr>
          <a:lstStyle/>
          <a:p>
            <a:r>
              <a:rPr lang="en-US" sz="2400" b="1" spc="-100" dirty="0">
                <a:latin typeface="Book Antiqua" pitchFamily="18" charset="0"/>
              </a:rPr>
              <a:t>E </a:t>
            </a:r>
            <a:r>
              <a:rPr lang="en-US" sz="2400" b="1" spc="-100" dirty="0" smtClean="0">
                <a:latin typeface="Book Antiqua" pitchFamily="18" charset="0"/>
              </a:rPr>
              <a:t>  Write </a:t>
            </a:r>
            <a:r>
              <a:rPr lang="en-US" sz="2400" b="1" spc="-100" dirty="0">
                <a:latin typeface="Book Antiqua" pitchFamily="18" charset="0"/>
              </a:rPr>
              <a:t>a paragraph on </a:t>
            </a:r>
            <a:r>
              <a:rPr lang="en-US" sz="2400" b="1" spc="-100" dirty="0" err="1">
                <a:latin typeface="Book Antiqua" pitchFamily="18" charset="0"/>
              </a:rPr>
              <a:t>Sayeed</a:t>
            </a:r>
            <a:r>
              <a:rPr lang="en-US" sz="2400" b="1" spc="-100" dirty="0">
                <a:latin typeface="Book Antiqua" pitchFamily="18" charset="0"/>
              </a:rPr>
              <a:t> Kamal. Take your cues form D</a:t>
            </a:r>
            <a:r>
              <a:rPr lang="en-US" sz="2400" b="1" spc="-100" dirty="0" smtClean="0">
                <a:latin typeface="Book Antiqua" pitchFamily="18" charset="0"/>
              </a:rPr>
              <a:t>.</a:t>
            </a:r>
            <a:endParaRPr lang="en-US" sz="2400" spc="-1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990600"/>
            <a:ext cx="6705600" cy="4514850"/>
          </a:xfrm>
          <a:prstGeom prst="rect">
            <a:avLst/>
          </a:prstGeom>
          <a:ln>
            <a:solidFill>
              <a:schemeClr val="tx1"/>
            </a:solidFill>
          </a:ln>
        </p:spPr>
      </p:pic>
    </p:spTree>
    <p:extLst>
      <p:ext uri="{BB962C8B-B14F-4D97-AF65-F5344CB8AC3E}">
        <p14:creationId xmlns:p14="http://schemas.microsoft.com/office/powerpoint/2010/main" val="29427143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36129" y="609600"/>
            <a:ext cx="7315200" cy="11049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smtClean="0">
                <a:latin typeface="Book Antiqua" pitchFamily="18" charset="0"/>
              </a:rPr>
              <a:t>Home Assignment</a:t>
            </a:r>
            <a:endParaRPr lang="en-US" sz="3600" b="1" dirty="0">
              <a:latin typeface="Book Antiqua"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315" y="1981200"/>
            <a:ext cx="4374414" cy="2438400"/>
          </a:xfrm>
          <a:prstGeom prst="rect">
            <a:avLst/>
          </a:prstGeom>
          <a:ln>
            <a:solidFill>
              <a:schemeClr val="tx1"/>
            </a:solidFill>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t="12503" b="12999"/>
          <a:stretch/>
        </p:blipFill>
        <p:spPr>
          <a:xfrm>
            <a:off x="4747781" y="1981200"/>
            <a:ext cx="4091419" cy="2438400"/>
          </a:xfrm>
          <a:prstGeom prst="rect">
            <a:avLst/>
          </a:prstGeom>
          <a:ln>
            <a:solidFill>
              <a:schemeClr val="tx1"/>
            </a:solidFill>
          </a:ln>
        </p:spPr>
      </p:pic>
      <p:sp>
        <p:nvSpPr>
          <p:cNvPr id="5" name="TextBox 4"/>
          <p:cNvSpPr txBox="1"/>
          <p:nvPr/>
        </p:nvSpPr>
        <p:spPr>
          <a:xfrm>
            <a:off x="319315" y="4724400"/>
            <a:ext cx="8519885" cy="1815882"/>
          </a:xfrm>
          <a:prstGeom prst="rect">
            <a:avLst/>
          </a:prstGeom>
          <a:noFill/>
        </p:spPr>
        <p:txBody>
          <a:bodyPr wrap="square" rtlCol="0">
            <a:spAutoFit/>
          </a:bodyPr>
          <a:lstStyle/>
          <a:p>
            <a:pPr algn="just"/>
            <a:r>
              <a:rPr lang="en-US" sz="2800" b="1" spc="-100" dirty="0" smtClean="0">
                <a:latin typeface="Book Antiqua" pitchFamily="18" charset="0"/>
              </a:rPr>
              <a:t>Suppose Mr. </a:t>
            </a:r>
            <a:r>
              <a:rPr lang="en-US" sz="2800" b="1" spc="-100" dirty="0" err="1" smtClean="0">
                <a:latin typeface="Book Antiqua" pitchFamily="18" charset="0"/>
              </a:rPr>
              <a:t>Hasan</a:t>
            </a:r>
            <a:r>
              <a:rPr lang="en-US" sz="2800" b="1" spc="-100" dirty="0" smtClean="0">
                <a:latin typeface="Book Antiqua" pitchFamily="18" charset="0"/>
              </a:rPr>
              <a:t> is an educated man. He had an official job. Leaving the job he started fish cultivating and became a successful man. Now write an article on his life and activities in 150 words. </a:t>
            </a:r>
            <a:endParaRPr lang="en-US" sz="2800" b="1" spc="-100" dirty="0">
              <a:latin typeface="Book Antiqua" pitchFamily="18" charset="0"/>
            </a:endParaRPr>
          </a:p>
        </p:txBody>
      </p:sp>
    </p:spTree>
    <p:extLst>
      <p:ext uri="{BB962C8B-B14F-4D97-AF65-F5344CB8AC3E}">
        <p14:creationId xmlns:p14="http://schemas.microsoft.com/office/powerpoint/2010/main" val="2658240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187357" flipV="1">
            <a:off x="-5300008" y="1227737"/>
            <a:ext cx="6523627" cy="4134022"/>
          </a:xfrm>
          <a:prstGeom prst="rect">
            <a:avLst/>
          </a:prstGeom>
        </p:spPr>
      </p:pic>
      <p:sp>
        <p:nvSpPr>
          <p:cNvPr id="4" name="TextBox 3"/>
          <p:cNvSpPr txBox="1"/>
          <p:nvPr/>
        </p:nvSpPr>
        <p:spPr>
          <a:xfrm>
            <a:off x="990600" y="2514600"/>
            <a:ext cx="6096000" cy="584775"/>
          </a:xfrm>
          <a:prstGeom prst="rect">
            <a:avLst/>
          </a:prstGeom>
          <a:noFill/>
        </p:spPr>
        <p:txBody>
          <a:bodyPr wrap="square" rtlCol="0">
            <a:spAutoFit/>
          </a:bodyPr>
          <a:lstStyle/>
          <a:p>
            <a:pPr algn="ctr"/>
            <a:r>
              <a:rPr lang="en-US" sz="3200" b="1" dirty="0" smtClean="0">
                <a:latin typeface="Book Antiqua" pitchFamily="18" charset="0"/>
              </a:rPr>
              <a:t>Bye </a:t>
            </a:r>
            <a:r>
              <a:rPr lang="en-US" sz="3200" b="1" dirty="0" err="1" smtClean="0">
                <a:latin typeface="Book Antiqua" pitchFamily="18" charset="0"/>
              </a:rPr>
              <a:t>bye</a:t>
            </a:r>
            <a:r>
              <a:rPr lang="en-US" sz="3200" b="1" dirty="0" smtClean="0">
                <a:latin typeface="Book Antiqua" pitchFamily="18" charset="0"/>
              </a:rPr>
              <a:t>. See you again.</a:t>
            </a:r>
            <a:endParaRPr lang="en-US" sz="3200" b="1" dirty="0">
              <a:latin typeface="Book Antiqua" pitchFamily="18" charset="0"/>
            </a:endParaRPr>
          </a:p>
        </p:txBody>
      </p:sp>
    </p:spTree>
    <p:extLst>
      <p:ext uri="{BB962C8B-B14F-4D97-AF65-F5344CB8AC3E}">
        <p14:creationId xmlns:p14="http://schemas.microsoft.com/office/powerpoint/2010/main" val="25358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21387E-6 L 1.50625 -0.01364 " pathEditMode="relative" rAng="0" ptsTypes="AA">
                                      <p:cBhvr>
                                        <p:cTn id="6" dur="3000" fill="hold"/>
                                        <p:tgtEl>
                                          <p:spTgt spid="3"/>
                                        </p:tgtEl>
                                        <p:attrNameLst>
                                          <p:attrName>ppt_x</p:attrName>
                                          <p:attrName>ppt_y</p:attrName>
                                        </p:attrNameLst>
                                      </p:cBhvr>
                                      <p:rCtr x="75313" y="-694"/>
                                    </p:animMotion>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002060"/>
          </a:fgClr>
          <a:bgClr>
            <a:schemeClr val="bg1"/>
          </a:bgClr>
        </a:patt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0" y="5638800"/>
            <a:ext cx="2362200" cy="1205767"/>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43" y="5913383"/>
            <a:ext cx="2648857" cy="931184"/>
          </a:xfrm>
          <a:prstGeom prst="rect">
            <a:avLst/>
          </a:prstGeom>
        </p:spPr>
      </p:pic>
      <p:sp>
        <p:nvSpPr>
          <p:cNvPr id="4" name="TextBox 3"/>
          <p:cNvSpPr txBox="1"/>
          <p:nvPr/>
        </p:nvSpPr>
        <p:spPr>
          <a:xfrm>
            <a:off x="1828800" y="304800"/>
            <a:ext cx="5181600" cy="707886"/>
          </a:xfrm>
          <a:prstGeom prst="rect">
            <a:avLst/>
          </a:prstGeom>
          <a:noFill/>
        </p:spPr>
        <p:txBody>
          <a:bodyPr wrap="square" rtlCol="0">
            <a:spAutoFit/>
          </a:bodyPr>
          <a:lstStyle/>
          <a:p>
            <a:pPr algn="ctr"/>
            <a:r>
              <a:rPr lang="en-US" sz="4000" b="1" dirty="0" smtClean="0">
                <a:latin typeface="Book Antiqua" pitchFamily="18" charset="0"/>
              </a:rPr>
              <a:t>Introduction</a:t>
            </a:r>
            <a:endParaRPr lang="en-US" sz="4000" b="1" dirty="0">
              <a:latin typeface="Book Antiqua" pitchFamily="18" charset="0"/>
            </a:endParaRPr>
          </a:p>
        </p:txBody>
      </p:sp>
      <p:sp>
        <p:nvSpPr>
          <p:cNvPr id="5" name="TextBox 4"/>
          <p:cNvSpPr txBox="1"/>
          <p:nvPr/>
        </p:nvSpPr>
        <p:spPr>
          <a:xfrm>
            <a:off x="762000" y="961571"/>
            <a:ext cx="8153400" cy="2062103"/>
          </a:xfrm>
          <a:prstGeom prst="rect">
            <a:avLst/>
          </a:prstGeom>
          <a:noFill/>
        </p:spPr>
        <p:txBody>
          <a:bodyPr wrap="square" rtlCol="0">
            <a:spAutoFit/>
          </a:bodyPr>
          <a:lstStyle/>
          <a:p>
            <a:r>
              <a:rPr lang="en-US" sz="3200" b="1" dirty="0" smtClean="0">
                <a:latin typeface="Book Antiqua" pitchFamily="18" charset="0"/>
              </a:rPr>
              <a:t>Md. </a:t>
            </a:r>
            <a:r>
              <a:rPr lang="en-US" sz="3200" b="1" dirty="0" err="1" smtClean="0">
                <a:latin typeface="Book Antiqua" pitchFamily="18" charset="0"/>
              </a:rPr>
              <a:t>Hasan</a:t>
            </a:r>
            <a:r>
              <a:rPr lang="en-US" sz="3200" b="1" dirty="0" smtClean="0">
                <a:latin typeface="Book Antiqua" pitchFamily="18" charset="0"/>
              </a:rPr>
              <a:t> </a:t>
            </a:r>
            <a:r>
              <a:rPr lang="en-US" sz="3200" b="1" dirty="0" err="1" smtClean="0">
                <a:latin typeface="Book Antiqua" pitchFamily="18" charset="0"/>
              </a:rPr>
              <a:t>Hafizur</a:t>
            </a:r>
            <a:r>
              <a:rPr lang="en-US" sz="3200" b="1" dirty="0" smtClean="0">
                <a:latin typeface="Book Antiqua" pitchFamily="18" charset="0"/>
              </a:rPr>
              <a:t> </a:t>
            </a:r>
            <a:r>
              <a:rPr lang="en-US" sz="3200" b="1" dirty="0" err="1" smtClean="0">
                <a:latin typeface="Book Antiqua" pitchFamily="18" charset="0"/>
              </a:rPr>
              <a:t>Rahman</a:t>
            </a:r>
            <a:endParaRPr lang="en-US" sz="3200" b="1" dirty="0" smtClean="0">
              <a:latin typeface="Book Antiqua" pitchFamily="18" charset="0"/>
            </a:endParaRPr>
          </a:p>
          <a:p>
            <a:r>
              <a:rPr lang="en-US" sz="3200" b="1" spc="-100" dirty="0" smtClean="0">
                <a:latin typeface="Book Antiqua" pitchFamily="18" charset="0"/>
              </a:rPr>
              <a:t>Lecturer &amp; Head of the Department (English)</a:t>
            </a:r>
          </a:p>
          <a:p>
            <a:r>
              <a:rPr lang="en-US" sz="3200" b="1" dirty="0" smtClean="0">
                <a:latin typeface="Book Antiqua" pitchFamily="18" charset="0"/>
              </a:rPr>
              <a:t>Cambrian School &amp; College,</a:t>
            </a:r>
          </a:p>
          <a:p>
            <a:r>
              <a:rPr lang="en-US" sz="3200" b="1" dirty="0">
                <a:latin typeface="Book Antiqua" pitchFamily="18" charset="0"/>
              </a:rPr>
              <a:t> </a:t>
            </a:r>
            <a:r>
              <a:rPr lang="en-US" sz="3200" b="1" dirty="0" smtClean="0">
                <a:latin typeface="Book Antiqua" pitchFamily="18" charset="0"/>
              </a:rPr>
              <a:t>Building-5, Dhaka,</a:t>
            </a:r>
            <a:endParaRPr lang="en-US" sz="3200" b="1" dirty="0">
              <a:latin typeface="Book Antiqua" pitchFamily="18" charset="0"/>
            </a:endParaRPr>
          </a:p>
        </p:txBody>
      </p:sp>
      <p:sp>
        <p:nvSpPr>
          <p:cNvPr id="6" name="TextBox 5"/>
          <p:cNvSpPr txBox="1"/>
          <p:nvPr/>
        </p:nvSpPr>
        <p:spPr>
          <a:xfrm>
            <a:off x="1469571" y="3642442"/>
            <a:ext cx="5943600" cy="1077218"/>
          </a:xfrm>
          <a:prstGeom prst="rect">
            <a:avLst/>
          </a:prstGeom>
          <a:noFill/>
        </p:spPr>
        <p:txBody>
          <a:bodyPr wrap="square" rtlCol="0">
            <a:spAutoFit/>
          </a:bodyPr>
          <a:lstStyle/>
          <a:p>
            <a:pPr algn="ctr"/>
            <a:r>
              <a:rPr lang="en-US" sz="3200" b="1" dirty="0" smtClean="0">
                <a:latin typeface="Book Antiqua" pitchFamily="18" charset="0"/>
              </a:rPr>
              <a:t>English For </a:t>
            </a:r>
            <a:r>
              <a:rPr lang="en-US" sz="3200" b="1" dirty="0">
                <a:latin typeface="Book Antiqua" pitchFamily="18" charset="0"/>
              </a:rPr>
              <a:t>T</a:t>
            </a:r>
            <a:r>
              <a:rPr lang="en-US" sz="3200" b="1" dirty="0" smtClean="0">
                <a:latin typeface="Book Antiqua" pitchFamily="18" charset="0"/>
              </a:rPr>
              <a:t>oday</a:t>
            </a:r>
          </a:p>
          <a:p>
            <a:pPr algn="ctr"/>
            <a:r>
              <a:rPr lang="en-US" sz="3200" b="1" dirty="0" smtClean="0">
                <a:latin typeface="Book Antiqua" pitchFamily="18" charset="0"/>
              </a:rPr>
              <a:t>Class IX-X</a:t>
            </a:r>
            <a:endParaRPr lang="en-US" sz="3200" b="1" dirty="0">
              <a:latin typeface="Book Antiqua" pitchFamily="18" charset="0"/>
            </a:endParaRPr>
          </a:p>
        </p:txBody>
      </p:sp>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5400" y="381000"/>
            <a:ext cx="11582400" cy="6463567"/>
          </a:xfrm>
          <a:prstGeom prst="rect">
            <a:avLst/>
          </a:prstGeom>
        </p:spPr>
      </p:pic>
    </p:spTree>
    <p:extLst>
      <p:ext uri="{BB962C8B-B14F-4D97-AF65-F5344CB8AC3E}">
        <p14:creationId xmlns:p14="http://schemas.microsoft.com/office/powerpoint/2010/main" val="364278678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1000"/>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055508441"/>
              </p:ext>
            </p:extLst>
          </p:nvPr>
        </p:nvGraphicFramePr>
        <p:xfrm>
          <a:off x="4114800" y="447675"/>
          <a:ext cx="914400" cy="771525"/>
        </p:xfrm>
        <a:graphic>
          <a:graphicData uri="http://schemas.openxmlformats.org/presentationml/2006/ole">
            <mc:AlternateContent xmlns:mc="http://schemas.openxmlformats.org/markup-compatibility/2006">
              <mc:Choice xmlns:v="urn:schemas-microsoft-com:vml" Requires="v">
                <p:oleObj spid="_x0000_s1046" name="Packager Shell Object" showAsIcon="1" r:id="rId5" imgW="914400" imgH="771480" progId="Package">
                  <p:embed/>
                </p:oleObj>
              </mc:Choice>
              <mc:Fallback>
                <p:oleObj name="Packager Shell Object" showAsIcon="1" r:id="rId5" imgW="914400" imgH="771480" progId="Package">
                  <p:embed/>
                  <p:pic>
                    <p:nvPicPr>
                      <p:cNvPr id="0" name=""/>
                      <p:cNvPicPr/>
                      <p:nvPr/>
                    </p:nvPicPr>
                    <p:blipFill>
                      <a:blip r:embed="rId6"/>
                      <a:stretch>
                        <a:fillRect/>
                      </a:stretch>
                    </p:blipFill>
                    <p:spPr>
                      <a:xfrm>
                        <a:off x="4114800" y="447675"/>
                        <a:ext cx="914400" cy="771525"/>
                      </a:xfrm>
                      <a:prstGeom prst="rect">
                        <a:avLst/>
                      </a:prstGeom>
                    </p:spPr>
                  </p:pic>
                </p:oleObj>
              </mc:Fallback>
            </mc:AlternateContent>
          </a:graphicData>
        </a:graphic>
      </p:graphicFrame>
      <p:sp>
        <p:nvSpPr>
          <p:cNvPr id="4" name="Oval 3"/>
          <p:cNvSpPr/>
          <p:nvPr/>
        </p:nvSpPr>
        <p:spPr>
          <a:xfrm>
            <a:off x="1436557" y="0"/>
            <a:ext cx="6248400" cy="2260979"/>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latin typeface="Book Antiqua" pitchFamily="18" charset="0"/>
              </a:rPr>
              <a:t>Observe and guess the video</a:t>
            </a:r>
            <a:endParaRPr lang="en-US" sz="3600" b="1" dirty="0">
              <a:latin typeface="Book Antiqua" pitchFamily="18" charset="0"/>
            </a:endParaRPr>
          </a:p>
        </p:txBody>
      </p:sp>
      <p:sp>
        <p:nvSpPr>
          <p:cNvPr id="5" name="TextBox 4"/>
          <p:cNvSpPr txBox="1"/>
          <p:nvPr/>
        </p:nvSpPr>
        <p:spPr>
          <a:xfrm>
            <a:off x="632346" y="2489581"/>
            <a:ext cx="8153400" cy="584775"/>
          </a:xfrm>
          <a:prstGeom prst="rect">
            <a:avLst/>
          </a:prstGeom>
          <a:noFill/>
        </p:spPr>
        <p:txBody>
          <a:bodyPr wrap="square" rtlCol="0">
            <a:spAutoFit/>
          </a:bodyPr>
          <a:lstStyle/>
          <a:p>
            <a:r>
              <a:rPr lang="en-US" sz="3200" b="1" dirty="0" smtClean="0">
                <a:latin typeface="Book Antiqua" pitchFamily="18" charset="0"/>
              </a:rPr>
              <a:t>What have you observed in the video?</a:t>
            </a:r>
            <a:endParaRPr lang="en-US" sz="3200" b="1" dirty="0">
              <a:latin typeface="Book Antiqua" pitchFamily="18" charset="0"/>
            </a:endParaRPr>
          </a:p>
        </p:txBody>
      </p:sp>
      <p:sp>
        <p:nvSpPr>
          <p:cNvPr id="7" name="TextBox 6"/>
          <p:cNvSpPr txBox="1"/>
          <p:nvPr/>
        </p:nvSpPr>
        <p:spPr>
          <a:xfrm>
            <a:off x="762000" y="3153123"/>
            <a:ext cx="7543800" cy="1077218"/>
          </a:xfrm>
          <a:prstGeom prst="rect">
            <a:avLst/>
          </a:prstGeom>
          <a:noFill/>
        </p:spPr>
        <p:txBody>
          <a:bodyPr wrap="square" rtlCol="0">
            <a:spAutoFit/>
          </a:bodyPr>
          <a:lstStyle/>
          <a:p>
            <a:pPr algn="ctr"/>
            <a:r>
              <a:rPr lang="en-US" sz="3200" b="1" dirty="0" smtClean="0">
                <a:latin typeface="Book Antiqua" pitchFamily="18" charset="0"/>
              </a:rPr>
              <a:t>Different professions / different jobs/Job around us.</a:t>
            </a:r>
            <a:endParaRPr lang="en-US" sz="3200" b="1" dirty="0">
              <a:latin typeface="Book Antiqua" pitchFamily="18" charset="0"/>
            </a:endParaRPr>
          </a:p>
        </p:txBody>
      </p:sp>
      <p:sp>
        <p:nvSpPr>
          <p:cNvPr id="8" name="TextBox 7"/>
          <p:cNvSpPr txBox="1"/>
          <p:nvPr/>
        </p:nvSpPr>
        <p:spPr>
          <a:xfrm>
            <a:off x="1066800" y="4368227"/>
            <a:ext cx="6553200" cy="1077218"/>
          </a:xfrm>
          <a:prstGeom prst="rect">
            <a:avLst/>
          </a:prstGeom>
          <a:noFill/>
        </p:spPr>
        <p:txBody>
          <a:bodyPr wrap="square" rtlCol="0">
            <a:spAutoFit/>
          </a:bodyPr>
          <a:lstStyle/>
          <a:p>
            <a:pPr algn="ctr"/>
            <a:r>
              <a:rPr lang="en-US" sz="3200" b="1" dirty="0" smtClean="0">
                <a:latin typeface="Book Antiqua" pitchFamily="18" charset="0"/>
              </a:rPr>
              <a:t>Let us see what our </a:t>
            </a:r>
          </a:p>
          <a:p>
            <a:pPr algn="ctr"/>
            <a:r>
              <a:rPr lang="en-US" sz="3200" b="1" dirty="0" smtClean="0">
                <a:latin typeface="Book Antiqua" pitchFamily="18" charset="0"/>
              </a:rPr>
              <a:t>today’s topic is.</a:t>
            </a:r>
            <a:endParaRPr lang="en-US" sz="3200" b="1" dirty="0">
              <a:latin typeface="Book Antiqua" pitchFamily="18" charset="0"/>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l="11185" r="9868"/>
          <a:stretch/>
        </p:blipFill>
        <p:spPr>
          <a:xfrm>
            <a:off x="-11243" y="1032047"/>
            <a:ext cx="9144000" cy="5825953"/>
          </a:xfrm>
          <a:prstGeom prst="rect">
            <a:avLst/>
          </a:prstGeom>
        </p:spPr>
      </p:pic>
    </p:spTree>
    <p:extLst>
      <p:ext uri="{BB962C8B-B14F-4D97-AF65-F5344CB8AC3E}">
        <p14:creationId xmlns:p14="http://schemas.microsoft.com/office/powerpoint/2010/main" val="2907452173"/>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185" r="9868"/>
          <a:stretch/>
        </p:blipFill>
        <p:spPr>
          <a:xfrm>
            <a:off x="0" y="1032047"/>
            <a:ext cx="9144000" cy="5825953"/>
          </a:xfrm>
          <a:prstGeom prst="rect">
            <a:avLst/>
          </a:prstGeom>
        </p:spPr>
      </p:pic>
      <p:sp>
        <p:nvSpPr>
          <p:cNvPr id="14" name="TextBox 13"/>
          <p:cNvSpPr txBox="1"/>
          <p:nvPr/>
        </p:nvSpPr>
        <p:spPr>
          <a:xfrm>
            <a:off x="1524000" y="2263914"/>
            <a:ext cx="6096000" cy="707886"/>
          </a:xfrm>
          <a:prstGeom prst="rect">
            <a:avLst/>
          </a:prstGeom>
          <a:noFill/>
        </p:spPr>
        <p:txBody>
          <a:bodyPr wrap="square" rtlCol="0">
            <a:spAutoFit/>
          </a:bodyPr>
          <a:lstStyle/>
          <a:p>
            <a:pPr algn="ctr"/>
            <a:r>
              <a:rPr lang="en-US" sz="4000" b="1" dirty="0" smtClean="0">
                <a:latin typeface="Book Antiqua" pitchFamily="18" charset="0"/>
              </a:rPr>
              <a:t>Our Today’s topic is</a:t>
            </a:r>
            <a:endParaRPr lang="en-US" sz="4000" b="1" dirty="0">
              <a:latin typeface="Book Antiqua" pitchFamily="18" charset="0"/>
            </a:endParaRPr>
          </a:p>
        </p:txBody>
      </p:sp>
      <p:sp>
        <p:nvSpPr>
          <p:cNvPr id="15" name="TextBox 14"/>
          <p:cNvSpPr txBox="1"/>
          <p:nvPr/>
        </p:nvSpPr>
        <p:spPr>
          <a:xfrm>
            <a:off x="1981200" y="3248561"/>
            <a:ext cx="4953000" cy="1323439"/>
          </a:xfrm>
          <a:prstGeom prst="rect">
            <a:avLst/>
          </a:prstGeom>
          <a:noFill/>
        </p:spPr>
        <p:txBody>
          <a:bodyPr wrap="square" rtlCol="0">
            <a:spAutoFit/>
          </a:bodyPr>
          <a:lstStyle/>
          <a:p>
            <a:pPr algn="ctr"/>
            <a:r>
              <a:rPr lang="en-US" sz="4000" b="1" dirty="0" smtClean="0">
                <a:latin typeface="Book Antiqua" pitchFamily="18" charset="0"/>
              </a:rPr>
              <a:t>Job Around</a:t>
            </a:r>
          </a:p>
          <a:p>
            <a:pPr algn="ctr"/>
            <a:r>
              <a:rPr lang="en-US" sz="4000" b="1" dirty="0" smtClean="0">
                <a:latin typeface="Book Antiqua" pitchFamily="18" charset="0"/>
              </a:rPr>
              <a:t>Unit-9, Lesson-1</a:t>
            </a:r>
            <a:endParaRPr lang="en-US" sz="4000" b="1" dirty="0">
              <a:latin typeface="Book Antiqua" pitchFamily="18" charset="0"/>
            </a:endParaRPr>
          </a:p>
        </p:txBody>
      </p:sp>
    </p:spTree>
    <p:extLst>
      <p:ext uri="{BB962C8B-B14F-4D97-AF65-F5344CB8AC3E}">
        <p14:creationId xmlns:p14="http://schemas.microsoft.com/office/powerpoint/2010/main" val="3314703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1818" y="1066800"/>
            <a:ext cx="8534400" cy="12192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tx1"/>
                </a:solidFill>
                <a:latin typeface="Book Antiqua" pitchFamily="18" charset="0"/>
              </a:rPr>
              <a:t>Learning outcomes</a:t>
            </a:r>
            <a:endParaRPr lang="en-US" sz="4000" b="1" dirty="0">
              <a:solidFill>
                <a:schemeClr val="tx1"/>
              </a:solidFill>
              <a:latin typeface="Book Antiqua" pitchFamily="18" charset="0"/>
            </a:endParaRPr>
          </a:p>
        </p:txBody>
      </p:sp>
      <p:sp>
        <p:nvSpPr>
          <p:cNvPr id="3" name="Flowchart: Internal Storage 2"/>
          <p:cNvSpPr/>
          <p:nvPr/>
        </p:nvSpPr>
        <p:spPr>
          <a:xfrm>
            <a:off x="304800" y="2819400"/>
            <a:ext cx="8534400" cy="3429000"/>
          </a:xfrm>
          <a:prstGeom prst="flowChartInternalStorag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2800" b="1" dirty="0" smtClean="0">
                <a:latin typeface="Book Antiqua" pitchFamily="18" charset="0"/>
              </a:rPr>
              <a:t>After studied this topic we will be able to-</a:t>
            </a:r>
          </a:p>
          <a:p>
            <a:pPr marL="457200" indent="-457200">
              <a:buFont typeface="Wingdings" pitchFamily="2" charset="2"/>
              <a:buChar char="Ø"/>
            </a:pPr>
            <a:r>
              <a:rPr lang="en-US" sz="2800" b="1" dirty="0" smtClean="0">
                <a:latin typeface="Book Antiqua" pitchFamily="18" charset="0"/>
              </a:rPr>
              <a:t>ask and answer question</a:t>
            </a:r>
          </a:p>
          <a:p>
            <a:pPr marL="457200" indent="-457200">
              <a:buFont typeface="Wingdings" pitchFamily="2" charset="2"/>
              <a:buChar char="Ø"/>
            </a:pPr>
            <a:r>
              <a:rPr lang="en-US" sz="2800" b="1" dirty="0" smtClean="0">
                <a:latin typeface="Book Antiqua" pitchFamily="18" charset="0"/>
              </a:rPr>
              <a:t>read and understand text through silent reading</a:t>
            </a:r>
          </a:p>
          <a:p>
            <a:pPr marL="457200" indent="-457200">
              <a:buFont typeface="Wingdings" pitchFamily="2" charset="2"/>
              <a:buChar char="Ø"/>
            </a:pPr>
            <a:r>
              <a:rPr lang="en-US" sz="2800" b="1" dirty="0" smtClean="0">
                <a:latin typeface="Book Antiqua" pitchFamily="18" charset="0"/>
              </a:rPr>
              <a:t>write a paragraph</a:t>
            </a:r>
            <a:endParaRPr lang="en-US" sz="2800" b="1" dirty="0">
              <a:latin typeface="Book Antiqua" pitchFamily="18" charset="0"/>
            </a:endParaRPr>
          </a:p>
        </p:txBody>
      </p:sp>
    </p:spTree>
    <p:extLst>
      <p:ext uri="{BB962C8B-B14F-4D97-AF65-F5344CB8AC3E}">
        <p14:creationId xmlns:p14="http://schemas.microsoft.com/office/powerpoint/2010/main" val="1097485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r="44534"/>
          <a:stretch/>
        </p:blipFill>
        <p:spPr>
          <a:xfrm>
            <a:off x="4204428" y="685800"/>
            <a:ext cx="4639801" cy="5105400"/>
          </a:xfrm>
          <a:prstGeom prst="rect">
            <a:avLst/>
          </a:prstGeom>
        </p:spPr>
      </p:pic>
      <p:sp>
        <p:nvSpPr>
          <p:cNvPr id="2" name="TextBox 1"/>
          <p:cNvSpPr txBox="1"/>
          <p:nvPr/>
        </p:nvSpPr>
        <p:spPr>
          <a:xfrm>
            <a:off x="304800" y="685800"/>
            <a:ext cx="3733800" cy="2677656"/>
          </a:xfrm>
          <a:prstGeom prst="rect">
            <a:avLst/>
          </a:prstGeom>
          <a:noFill/>
        </p:spPr>
        <p:txBody>
          <a:bodyPr wrap="square" rtlCol="0">
            <a:spAutoFit/>
          </a:bodyPr>
          <a:lstStyle/>
          <a:p>
            <a:pPr algn="just"/>
            <a:r>
              <a:rPr lang="en-US" sz="2400" b="1" dirty="0">
                <a:latin typeface="Book Antiqua" pitchFamily="18" charset="0"/>
              </a:rPr>
              <a:t>A Many of us think that we must have </a:t>
            </a:r>
            <a:r>
              <a:rPr lang="en-US" sz="2400" b="1" dirty="0" smtClean="0">
                <a:latin typeface="Book Antiqua" pitchFamily="18" charset="0"/>
              </a:rPr>
              <a:t>a steady </a:t>
            </a:r>
            <a:r>
              <a:rPr lang="en-US" sz="2400" b="1" dirty="0">
                <a:latin typeface="Book Antiqua" pitchFamily="18" charset="0"/>
              </a:rPr>
              <a:t>big job to be happy in life. Is </a:t>
            </a:r>
            <a:r>
              <a:rPr lang="en-US" sz="2400" b="1" dirty="0" smtClean="0">
                <a:latin typeface="Book Antiqua" pitchFamily="18" charset="0"/>
              </a:rPr>
              <a:t>that always </a:t>
            </a:r>
            <a:r>
              <a:rPr lang="en-US" sz="2400" b="1" dirty="0">
                <a:latin typeface="Book Antiqua" pitchFamily="18" charset="0"/>
              </a:rPr>
              <a:t>true? Look at the picture </a:t>
            </a:r>
            <a:r>
              <a:rPr lang="en-US" sz="2400" b="1" dirty="0" smtClean="0">
                <a:latin typeface="Book Antiqua" pitchFamily="18" charset="0"/>
              </a:rPr>
              <a:t>and discuss </a:t>
            </a:r>
            <a:r>
              <a:rPr lang="en-US" sz="2400" b="1" dirty="0">
                <a:latin typeface="Book Antiqua" pitchFamily="18" charset="0"/>
              </a:rPr>
              <a:t>in pairs what you see in it.</a:t>
            </a:r>
            <a:endParaRPr lang="en-US" sz="2400" dirty="0">
              <a:latin typeface="Book Antiqua"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4428" y="680113"/>
            <a:ext cx="462046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161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3341592" y="762000"/>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11" name="TextBox 10"/>
          <p:cNvSpPr txBox="1"/>
          <p:nvPr/>
        </p:nvSpPr>
        <p:spPr>
          <a:xfrm>
            <a:off x="4157003" y="942261"/>
            <a:ext cx="3308743" cy="461665"/>
          </a:xfrm>
          <a:prstGeom prst="rect">
            <a:avLst/>
          </a:prstGeom>
          <a:noFill/>
        </p:spPr>
        <p:txBody>
          <a:bodyPr wrap="square" rtlCol="0">
            <a:spAutoFit/>
          </a:bodyPr>
          <a:lstStyle/>
          <a:p>
            <a:r>
              <a:rPr lang="en-US" sz="2400" b="1" dirty="0">
                <a:latin typeface="Book Antiqua" pitchFamily="18" charset="0"/>
              </a:rPr>
              <a:t>w</a:t>
            </a:r>
            <a:r>
              <a:rPr lang="en-US" sz="2400" b="1" dirty="0" smtClean="0">
                <a:latin typeface="Book Antiqua" pitchFamily="18" charset="0"/>
              </a:rPr>
              <a:t>as a desk clerk.</a:t>
            </a:r>
            <a:endParaRPr lang="en-US" sz="2400" b="1" dirty="0">
              <a:latin typeface="Book Antiqua" pitchFamily="18" charset="0"/>
            </a:endParaRPr>
          </a:p>
        </p:txBody>
      </p:sp>
      <p:sp>
        <p:nvSpPr>
          <p:cNvPr id="20" name="TextBox 19"/>
          <p:cNvSpPr txBox="1"/>
          <p:nvPr/>
        </p:nvSpPr>
        <p:spPr>
          <a:xfrm>
            <a:off x="4112947" y="3407190"/>
            <a:ext cx="3352800" cy="461665"/>
          </a:xfrm>
          <a:prstGeom prst="rect">
            <a:avLst/>
          </a:prstGeom>
          <a:noFill/>
          <a:ln>
            <a:noFill/>
          </a:ln>
        </p:spPr>
        <p:txBody>
          <a:bodyPr wrap="square" rtlCol="0">
            <a:spAutoFit/>
          </a:bodyPr>
          <a:lstStyle/>
          <a:p>
            <a:r>
              <a:rPr lang="en-US" sz="2400" b="1" dirty="0" smtClean="0">
                <a:latin typeface="Book Antiqua" pitchFamily="18" charset="0"/>
              </a:rPr>
              <a:t>He had a good salary.</a:t>
            </a:r>
            <a:endParaRPr lang="en-US" sz="2400" b="1" dirty="0">
              <a:latin typeface="Book Antiqua" pitchFamily="18" charset="0"/>
            </a:endParaRPr>
          </a:p>
        </p:txBody>
      </p:sp>
      <p:sp>
        <p:nvSpPr>
          <p:cNvPr id="21" name="TextBox 20"/>
          <p:cNvSpPr txBox="1"/>
          <p:nvPr/>
        </p:nvSpPr>
        <p:spPr>
          <a:xfrm>
            <a:off x="4101124" y="4245390"/>
            <a:ext cx="5119075" cy="461665"/>
          </a:xfrm>
          <a:prstGeom prst="rect">
            <a:avLst/>
          </a:prstGeom>
          <a:noFill/>
          <a:ln>
            <a:noFill/>
          </a:ln>
        </p:spPr>
        <p:txBody>
          <a:bodyPr wrap="square" rtlCol="0">
            <a:spAutoFit/>
          </a:bodyPr>
          <a:lstStyle/>
          <a:p>
            <a:r>
              <a:rPr lang="en-US" sz="2400" b="1" dirty="0" smtClean="0">
                <a:latin typeface="Book Antiqua" pitchFamily="18" charset="0"/>
              </a:rPr>
              <a:t>Yet he left the job after two years.</a:t>
            </a:r>
            <a:endParaRPr lang="en-US" sz="2400" b="1" dirty="0">
              <a:latin typeface="Book Antiqua" pitchFamily="18" charset="0"/>
            </a:endParaRPr>
          </a:p>
        </p:txBody>
      </p:sp>
      <p:pic>
        <p:nvPicPr>
          <p:cNvPr id="23" name="Picture 22"/>
          <p:cNvPicPr>
            <a:picLocks noChangeAspect="1"/>
          </p:cNvPicPr>
          <p:nvPr/>
        </p:nvPicPr>
        <p:blipFill rotWithShape="1">
          <a:blip r:embed="rId3" cstate="email">
            <a:extLst>
              <a:ext uri="{28A0092B-C50C-407E-A947-70E740481C1C}">
                <a14:useLocalDpi xmlns:a14="http://schemas.microsoft.com/office/drawing/2010/main"/>
              </a:ext>
            </a:extLst>
          </a:blip>
          <a:srcRect r="44912"/>
          <a:stretch/>
        </p:blipFill>
        <p:spPr>
          <a:xfrm>
            <a:off x="6122" y="668650"/>
            <a:ext cx="3363475" cy="6115638"/>
          </a:xfrm>
          <a:prstGeom prst="rect">
            <a:avLst/>
          </a:prstGeom>
        </p:spPr>
      </p:pic>
      <p:sp>
        <p:nvSpPr>
          <p:cNvPr id="24" name="TextBox 23"/>
          <p:cNvSpPr txBox="1"/>
          <p:nvPr/>
        </p:nvSpPr>
        <p:spPr>
          <a:xfrm>
            <a:off x="0" y="6245828"/>
            <a:ext cx="2990295" cy="461665"/>
          </a:xfrm>
          <a:prstGeom prst="rect">
            <a:avLst/>
          </a:prstGeom>
          <a:solidFill>
            <a:schemeClr val="accent3">
              <a:lumMod val="50000"/>
            </a:schemeClr>
          </a:solidFill>
        </p:spPr>
        <p:txBody>
          <a:bodyPr wrap="square" rtlCol="0">
            <a:spAutoFit/>
          </a:bodyPr>
          <a:lstStyle/>
          <a:p>
            <a:pPr algn="ctr"/>
            <a:r>
              <a:rPr lang="en-US" sz="2400" b="1" dirty="0" err="1" smtClean="0">
                <a:solidFill>
                  <a:schemeClr val="bg1"/>
                </a:solidFill>
                <a:latin typeface="Book Antiqua" pitchFamily="18" charset="0"/>
              </a:rPr>
              <a:t>Sayeed</a:t>
            </a:r>
            <a:r>
              <a:rPr lang="en-US" sz="2400" b="1" dirty="0" smtClean="0">
                <a:solidFill>
                  <a:schemeClr val="bg1"/>
                </a:solidFill>
                <a:latin typeface="Book Antiqua" pitchFamily="18" charset="0"/>
              </a:rPr>
              <a:t> Kamal</a:t>
            </a:r>
            <a:endParaRPr lang="en-US" sz="2400" b="1" dirty="0">
              <a:solidFill>
                <a:schemeClr val="bg1"/>
              </a:solidFill>
              <a:latin typeface="Book Antiqua" pitchFamily="18" charset="0"/>
            </a:endParaRPr>
          </a:p>
        </p:txBody>
      </p:sp>
      <p:sp>
        <p:nvSpPr>
          <p:cNvPr id="25" name="Right Arrow 24"/>
          <p:cNvSpPr/>
          <p:nvPr/>
        </p:nvSpPr>
        <p:spPr>
          <a:xfrm>
            <a:off x="3341593" y="1564597"/>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26" name="TextBox 25"/>
          <p:cNvSpPr txBox="1"/>
          <p:nvPr/>
        </p:nvSpPr>
        <p:spPr>
          <a:xfrm>
            <a:off x="4045935" y="1744858"/>
            <a:ext cx="4495800" cy="461665"/>
          </a:xfrm>
          <a:prstGeom prst="rect">
            <a:avLst/>
          </a:prstGeom>
          <a:noFill/>
        </p:spPr>
        <p:txBody>
          <a:bodyPr wrap="square" rtlCol="0">
            <a:spAutoFit/>
          </a:bodyPr>
          <a:lstStyle/>
          <a:p>
            <a:r>
              <a:rPr lang="en-US" sz="2400" b="1" dirty="0" smtClean="0">
                <a:latin typeface="Book Antiqua" pitchFamily="18" charset="0"/>
              </a:rPr>
              <a:t>He did not like official job.</a:t>
            </a:r>
            <a:endParaRPr lang="en-US" sz="2400" b="1" dirty="0">
              <a:latin typeface="Book Antiqua" pitchFamily="18" charset="0"/>
            </a:endParaRPr>
          </a:p>
        </p:txBody>
      </p:sp>
      <p:sp>
        <p:nvSpPr>
          <p:cNvPr id="27" name="Right Arrow 26"/>
          <p:cNvSpPr/>
          <p:nvPr/>
        </p:nvSpPr>
        <p:spPr>
          <a:xfrm>
            <a:off x="3352800" y="2402797"/>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28" name="TextBox 27"/>
          <p:cNvSpPr txBox="1"/>
          <p:nvPr/>
        </p:nvSpPr>
        <p:spPr>
          <a:xfrm>
            <a:off x="4096305" y="2583058"/>
            <a:ext cx="4407686" cy="461665"/>
          </a:xfrm>
          <a:prstGeom prst="rect">
            <a:avLst/>
          </a:prstGeom>
          <a:noFill/>
        </p:spPr>
        <p:txBody>
          <a:bodyPr wrap="square" rtlCol="0">
            <a:spAutoFit/>
          </a:bodyPr>
          <a:lstStyle/>
          <a:p>
            <a:r>
              <a:rPr lang="en-US" sz="2400" b="1" dirty="0" smtClean="0">
                <a:latin typeface="Book Antiqua" pitchFamily="18" charset="0"/>
              </a:rPr>
              <a:t>It was boring to him.</a:t>
            </a:r>
            <a:endParaRPr lang="en-US" sz="2400" b="1" dirty="0">
              <a:latin typeface="Book Antiqua" pitchFamily="18" charset="0"/>
            </a:endParaRPr>
          </a:p>
        </p:txBody>
      </p:sp>
      <p:sp>
        <p:nvSpPr>
          <p:cNvPr id="29" name="Right Arrow 28"/>
          <p:cNvSpPr/>
          <p:nvPr/>
        </p:nvSpPr>
        <p:spPr>
          <a:xfrm>
            <a:off x="3347069" y="3226929"/>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30" name="Right Arrow 29"/>
          <p:cNvSpPr/>
          <p:nvPr/>
        </p:nvSpPr>
        <p:spPr>
          <a:xfrm>
            <a:off x="3361136" y="4065129"/>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31" name="TextBox 30"/>
          <p:cNvSpPr txBox="1"/>
          <p:nvPr/>
        </p:nvSpPr>
        <p:spPr>
          <a:xfrm>
            <a:off x="152400" y="76200"/>
            <a:ext cx="8765835" cy="523220"/>
          </a:xfrm>
          <a:prstGeom prst="rect">
            <a:avLst/>
          </a:prstGeom>
          <a:noFill/>
        </p:spPr>
        <p:txBody>
          <a:bodyPr wrap="square" rtlCol="0">
            <a:spAutoFit/>
          </a:bodyPr>
          <a:lstStyle/>
          <a:p>
            <a:pPr algn="ctr"/>
            <a:r>
              <a:rPr lang="en-US" sz="2800" b="1" dirty="0" smtClean="0">
                <a:latin typeface="Book Antiqua" pitchFamily="18" charset="0"/>
              </a:rPr>
              <a:t>Let us introduce with a person and his activities.</a:t>
            </a:r>
            <a:endParaRPr lang="en-US" sz="2800" b="1" dirty="0">
              <a:latin typeface="Book Antiqua" pitchFamily="18" charset="0"/>
            </a:endParaRPr>
          </a:p>
        </p:txBody>
      </p:sp>
      <p:sp>
        <p:nvSpPr>
          <p:cNvPr id="32" name="TextBox 31"/>
          <p:cNvSpPr txBox="1"/>
          <p:nvPr/>
        </p:nvSpPr>
        <p:spPr>
          <a:xfrm>
            <a:off x="4090574" y="5077730"/>
            <a:ext cx="5039389" cy="461665"/>
          </a:xfrm>
          <a:prstGeom prst="rect">
            <a:avLst/>
          </a:prstGeom>
          <a:noFill/>
          <a:ln>
            <a:noFill/>
          </a:ln>
        </p:spPr>
        <p:txBody>
          <a:bodyPr wrap="square" rtlCol="0">
            <a:spAutoFit/>
          </a:bodyPr>
          <a:lstStyle/>
          <a:p>
            <a:r>
              <a:rPr lang="en-US" sz="2400" b="1" dirty="0" smtClean="0">
                <a:latin typeface="Book Antiqua" pitchFamily="18" charset="0"/>
              </a:rPr>
              <a:t>Now he is the owner of a nursery.</a:t>
            </a:r>
            <a:endParaRPr lang="en-US" sz="2400" b="1" dirty="0">
              <a:latin typeface="Book Antiqua" pitchFamily="18" charset="0"/>
            </a:endParaRPr>
          </a:p>
        </p:txBody>
      </p:sp>
      <p:sp>
        <p:nvSpPr>
          <p:cNvPr id="33" name="Right Arrow 32"/>
          <p:cNvSpPr/>
          <p:nvPr/>
        </p:nvSpPr>
        <p:spPr>
          <a:xfrm>
            <a:off x="3352800" y="4897469"/>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
        <p:nvSpPr>
          <p:cNvPr id="34" name="TextBox 33"/>
          <p:cNvSpPr txBox="1"/>
          <p:nvPr/>
        </p:nvSpPr>
        <p:spPr>
          <a:xfrm>
            <a:off x="4090573" y="5872058"/>
            <a:ext cx="5039389" cy="461665"/>
          </a:xfrm>
          <a:prstGeom prst="rect">
            <a:avLst/>
          </a:prstGeom>
          <a:noFill/>
          <a:ln>
            <a:noFill/>
          </a:ln>
        </p:spPr>
        <p:txBody>
          <a:bodyPr wrap="square" rtlCol="0">
            <a:spAutoFit/>
          </a:bodyPr>
          <a:lstStyle/>
          <a:p>
            <a:r>
              <a:rPr lang="en-US" sz="2400" b="1" dirty="0" smtClean="0">
                <a:latin typeface="Book Antiqua" pitchFamily="18" charset="0"/>
              </a:rPr>
              <a:t>He works here as a full time job.</a:t>
            </a:r>
            <a:endParaRPr lang="en-US" sz="2400" b="1" dirty="0">
              <a:latin typeface="Book Antiqua" pitchFamily="18" charset="0"/>
            </a:endParaRPr>
          </a:p>
        </p:txBody>
      </p:sp>
      <p:sp>
        <p:nvSpPr>
          <p:cNvPr id="35" name="Right Arrow 34"/>
          <p:cNvSpPr/>
          <p:nvPr/>
        </p:nvSpPr>
        <p:spPr>
          <a:xfrm>
            <a:off x="3352799" y="5691797"/>
            <a:ext cx="743505" cy="822189"/>
          </a:xfrm>
          <a:prstGeom prst="rightArrow">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latin typeface="Book Antiqua" pitchFamily="18" charset="0"/>
            </a:endParaRPr>
          </a:p>
        </p:txBody>
      </p:sp>
    </p:spTree>
    <p:extLst>
      <p:ext uri="{BB962C8B-B14F-4D97-AF65-F5344CB8AC3E}">
        <p14:creationId xmlns:p14="http://schemas.microsoft.com/office/powerpoint/2010/main" val="2415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righ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righ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left)">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right)">
                                      <p:cBhvr>
                                        <p:cTn id="8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0" grpId="0"/>
      <p:bldP spid="21" grpId="0"/>
      <p:bldP spid="24" grpId="0" animBg="1"/>
      <p:bldP spid="25" grpId="0" animBg="1"/>
      <p:bldP spid="26" grpId="0"/>
      <p:bldP spid="27" grpId="0" animBg="1"/>
      <p:bldP spid="28" grpId="0"/>
      <p:bldP spid="29" grpId="0" animBg="1"/>
      <p:bldP spid="30" grpId="0" animBg="1"/>
      <p:bldP spid="31" grpId="0"/>
      <p:bldP spid="32" grpId="0"/>
      <p:bldP spid="33" grpId="0" animBg="1"/>
      <p:bldP spid="34"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011" y="3715415"/>
            <a:ext cx="4343400" cy="3066385"/>
          </a:xfrm>
          <a:prstGeom prst="rect">
            <a:avLst/>
          </a:prstGeom>
          <a:solidFill>
            <a:schemeClr val="accent3">
              <a:lumMod val="75000"/>
            </a:schemeClr>
          </a:solidFill>
          <a:ln>
            <a:solidFill>
              <a:schemeClr val="tx1"/>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952" y="857877"/>
            <a:ext cx="2909248" cy="2793056"/>
          </a:xfrm>
          <a:prstGeom prst="rect">
            <a:avLst/>
          </a:prstGeom>
          <a:solidFill>
            <a:schemeClr val="accent3">
              <a:lumMod val="75000"/>
            </a:schemeClr>
          </a:solidFill>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9718" y="3715414"/>
            <a:ext cx="4209482" cy="3066385"/>
          </a:xfrm>
          <a:prstGeom prst="rect">
            <a:avLst/>
          </a:prstGeom>
          <a:solidFill>
            <a:schemeClr val="accent3">
              <a:lumMod val="75000"/>
            </a:schemeClr>
          </a:solidFill>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4200" y="857877"/>
            <a:ext cx="2908678" cy="2804742"/>
          </a:xfrm>
          <a:prstGeom prst="rect">
            <a:avLst/>
          </a:prstGeom>
          <a:solidFill>
            <a:schemeClr val="accent3">
              <a:lumMod val="75000"/>
            </a:schemeClr>
          </a:solidFill>
          <a:ln>
            <a:solidFill>
              <a:schemeClr val="tx1"/>
            </a:solidFill>
          </a:ln>
        </p:spPr>
      </p:pic>
      <p:sp>
        <p:nvSpPr>
          <p:cNvPr id="7" name="TextBox 6"/>
          <p:cNvSpPr txBox="1"/>
          <p:nvPr/>
        </p:nvSpPr>
        <p:spPr>
          <a:xfrm>
            <a:off x="214952" y="240268"/>
            <a:ext cx="8624248" cy="523220"/>
          </a:xfrm>
          <a:prstGeom prst="rect">
            <a:avLst/>
          </a:prstGeom>
          <a:noFill/>
        </p:spPr>
        <p:txBody>
          <a:bodyPr wrap="square" rtlCol="0">
            <a:spAutoFit/>
          </a:bodyPr>
          <a:lstStyle/>
          <a:p>
            <a:pPr algn="ctr"/>
            <a:r>
              <a:rPr lang="en-US" sz="2800" b="1" dirty="0" smtClean="0">
                <a:latin typeface="Book Antiqua" pitchFamily="18" charset="0"/>
              </a:rPr>
              <a:t>He spends his times planting -------------</a:t>
            </a:r>
            <a:endParaRPr lang="en-US" sz="2800" b="1" dirty="0">
              <a:latin typeface="Book Antiqua" pitchFamily="18" charset="0"/>
            </a:endParaRPr>
          </a:p>
        </p:txBody>
      </p:sp>
      <p:sp>
        <p:nvSpPr>
          <p:cNvPr id="8" name="TextBox 7"/>
          <p:cNvSpPr txBox="1"/>
          <p:nvPr/>
        </p:nvSpPr>
        <p:spPr>
          <a:xfrm>
            <a:off x="214952" y="3200400"/>
            <a:ext cx="2902991" cy="461665"/>
          </a:xfrm>
          <a:prstGeom prst="rect">
            <a:avLst/>
          </a:prstGeom>
          <a:solidFill>
            <a:schemeClr val="accent3">
              <a:lumMod val="75000"/>
              <a:alpha val="61000"/>
            </a:schemeClr>
          </a:solidFill>
          <a:effectLst>
            <a:softEdge rad="12700"/>
          </a:effectLst>
        </p:spPr>
        <p:txBody>
          <a:bodyPr wrap="square" rtlCol="0">
            <a:spAutoFit/>
          </a:bodyPr>
          <a:lstStyle/>
          <a:p>
            <a:pPr algn="ctr"/>
            <a:r>
              <a:rPr lang="en-US" sz="2400" b="1" dirty="0" smtClean="0">
                <a:latin typeface="Book Antiqua" pitchFamily="18" charset="0"/>
              </a:rPr>
              <a:t>seedlings</a:t>
            </a:r>
            <a:endParaRPr lang="en-US" sz="2400" b="1" dirty="0">
              <a:latin typeface="Book Antiqua" pitchFamily="18" charset="0"/>
            </a:endParaRPr>
          </a:p>
        </p:txBody>
      </p:sp>
      <p:sp>
        <p:nvSpPr>
          <p:cNvPr id="9" name="TextBox 8"/>
          <p:cNvSpPr txBox="1"/>
          <p:nvPr/>
        </p:nvSpPr>
        <p:spPr>
          <a:xfrm>
            <a:off x="3124200" y="3200400"/>
            <a:ext cx="2908678" cy="461665"/>
          </a:xfrm>
          <a:prstGeom prst="rect">
            <a:avLst/>
          </a:prstGeom>
          <a:solidFill>
            <a:schemeClr val="accent3">
              <a:lumMod val="75000"/>
              <a:alpha val="61000"/>
            </a:schemeClr>
          </a:solidFill>
          <a:effectLst>
            <a:softEdge rad="12700"/>
          </a:effectLst>
        </p:spPr>
        <p:txBody>
          <a:bodyPr wrap="square" rtlCol="0">
            <a:spAutoFit/>
          </a:bodyPr>
          <a:lstStyle/>
          <a:p>
            <a:pPr algn="ctr"/>
            <a:r>
              <a:rPr lang="en-US" sz="2400" b="1" dirty="0" smtClean="0">
                <a:latin typeface="Book Antiqua" pitchFamily="18" charset="0"/>
              </a:rPr>
              <a:t>budding</a:t>
            </a:r>
            <a:endParaRPr lang="en-US" sz="2400" b="1" dirty="0">
              <a:latin typeface="Book Antiqua" pitchFamily="18" charset="0"/>
            </a:endParaRPr>
          </a:p>
        </p:txBody>
      </p:sp>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l="22072" b="7987"/>
          <a:stretch/>
        </p:blipFill>
        <p:spPr>
          <a:xfrm>
            <a:off x="6032879" y="857878"/>
            <a:ext cx="2806322" cy="2793055"/>
          </a:xfrm>
          <a:prstGeom prst="rect">
            <a:avLst/>
          </a:prstGeom>
          <a:solidFill>
            <a:schemeClr val="accent3">
              <a:lumMod val="75000"/>
            </a:schemeClr>
          </a:solidFill>
          <a:ln>
            <a:solidFill>
              <a:schemeClr val="tx1"/>
            </a:solidFill>
          </a:ln>
        </p:spPr>
      </p:pic>
      <p:sp>
        <p:nvSpPr>
          <p:cNvPr id="12" name="TextBox 11"/>
          <p:cNvSpPr txBox="1"/>
          <p:nvPr/>
        </p:nvSpPr>
        <p:spPr>
          <a:xfrm>
            <a:off x="6032879" y="3195935"/>
            <a:ext cx="2806321" cy="461665"/>
          </a:xfrm>
          <a:prstGeom prst="rect">
            <a:avLst/>
          </a:prstGeom>
          <a:solidFill>
            <a:schemeClr val="accent3">
              <a:lumMod val="75000"/>
              <a:alpha val="61000"/>
            </a:schemeClr>
          </a:solidFill>
          <a:effectLst>
            <a:softEdge rad="12700"/>
          </a:effectLst>
        </p:spPr>
        <p:txBody>
          <a:bodyPr wrap="square" rtlCol="0">
            <a:spAutoFit/>
          </a:bodyPr>
          <a:lstStyle/>
          <a:p>
            <a:pPr algn="ctr"/>
            <a:r>
              <a:rPr lang="en-US" sz="2400" b="1" dirty="0">
                <a:latin typeface="Book Antiqua" pitchFamily="18" charset="0"/>
              </a:rPr>
              <a:t>c</a:t>
            </a:r>
            <a:r>
              <a:rPr lang="en-US" sz="2400" b="1" dirty="0" smtClean="0">
                <a:latin typeface="Book Antiqua" pitchFamily="18" charset="0"/>
              </a:rPr>
              <a:t>aring plants</a:t>
            </a:r>
            <a:endParaRPr lang="en-US" sz="2400" b="1" dirty="0">
              <a:latin typeface="Book Antiqua" pitchFamily="18" charset="0"/>
            </a:endParaRPr>
          </a:p>
        </p:txBody>
      </p:sp>
      <p:sp>
        <p:nvSpPr>
          <p:cNvPr id="13" name="TextBox 12"/>
          <p:cNvSpPr txBox="1"/>
          <p:nvPr/>
        </p:nvSpPr>
        <p:spPr>
          <a:xfrm>
            <a:off x="232011" y="6324600"/>
            <a:ext cx="4343400" cy="461665"/>
          </a:xfrm>
          <a:prstGeom prst="rect">
            <a:avLst/>
          </a:prstGeom>
          <a:solidFill>
            <a:schemeClr val="accent3">
              <a:lumMod val="75000"/>
              <a:alpha val="61000"/>
            </a:schemeClr>
          </a:solidFill>
          <a:effectLst>
            <a:softEdge rad="12700"/>
          </a:effectLst>
        </p:spPr>
        <p:txBody>
          <a:bodyPr wrap="square" rtlCol="0">
            <a:spAutoFit/>
          </a:bodyPr>
          <a:lstStyle/>
          <a:p>
            <a:pPr algn="ctr"/>
            <a:r>
              <a:rPr lang="en-US" sz="2400" b="1" dirty="0">
                <a:latin typeface="Book Antiqua" pitchFamily="18" charset="0"/>
              </a:rPr>
              <a:t>c</a:t>
            </a:r>
            <a:r>
              <a:rPr lang="en-US" sz="2400" b="1" dirty="0" smtClean="0">
                <a:latin typeface="Book Antiqua" pitchFamily="18" charset="0"/>
              </a:rPr>
              <a:t>leaning flowers’ bed</a:t>
            </a:r>
            <a:endParaRPr lang="en-US" sz="2400" b="1" dirty="0">
              <a:latin typeface="Book Antiqua" pitchFamily="18" charset="0"/>
            </a:endParaRPr>
          </a:p>
        </p:txBody>
      </p:sp>
      <p:sp>
        <p:nvSpPr>
          <p:cNvPr id="14" name="TextBox 13"/>
          <p:cNvSpPr txBox="1"/>
          <p:nvPr/>
        </p:nvSpPr>
        <p:spPr>
          <a:xfrm>
            <a:off x="4629718" y="6324600"/>
            <a:ext cx="4209482" cy="461665"/>
          </a:xfrm>
          <a:prstGeom prst="rect">
            <a:avLst/>
          </a:prstGeom>
          <a:solidFill>
            <a:schemeClr val="accent3">
              <a:lumMod val="75000"/>
              <a:alpha val="61000"/>
            </a:schemeClr>
          </a:solidFill>
          <a:effectLst>
            <a:softEdge rad="12700"/>
          </a:effectLst>
        </p:spPr>
        <p:txBody>
          <a:bodyPr wrap="square" rtlCol="0">
            <a:spAutoFit/>
          </a:bodyPr>
          <a:lstStyle/>
          <a:p>
            <a:pPr algn="ctr"/>
            <a:r>
              <a:rPr lang="en-US" sz="2400" b="1" dirty="0">
                <a:latin typeface="Book Antiqua" pitchFamily="18" charset="0"/>
              </a:rPr>
              <a:t>p</a:t>
            </a:r>
            <a:r>
              <a:rPr lang="en-US" sz="2400" b="1" dirty="0" smtClean="0">
                <a:latin typeface="Book Antiqua" pitchFamily="18" charset="0"/>
              </a:rPr>
              <a:t>assing time with trees</a:t>
            </a:r>
            <a:endParaRPr lang="en-US" sz="2400" b="1" dirty="0">
              <a:latin typeface="Book Antiqua" pitchFamily="18" charset="0"/>
            </a:endParaRPr>
          </a:p>
        </p:txBody>
      </p:sp>
    </p:spTree>
    <p:extLst>
      <p:ext uri="{BB962C8B-B14F-4D97-AF65-F5344CB8AC3E}">
        <p14:creationId xmlns:p14="http://schemas.microsoft.com/office/powerpoint/2010/main" val="31952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right)">
                                      <p:cBhvr>
                                        <p:cTn id="56" dur="500"/>
                                        <p:tgtEl>
                                          <p:spTgt spid="13"/>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righ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1418</Words>
  <Application>Microsoft Office PowerPoint</Application>
  <PresentationFormat>On-screen Show (4:3)</PresentationFormat>
  <Paragraphs>161</Paragraphs>
  <Slides>24</Slides>
  <Notes>24</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54</cp:revision>
  <dcterms:created xsi:type="dcterms:W3CDTF">2015-06-30T13:52:22Z</dcterms:created>
  <dcterms:modified xsi:type="dcterms:W3CDTF">2016-12-21T04:59:28Z</dcterms:modified>
</cp:coreProperties>
</file>